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33"/>
  </p:notesMasterIdLst>
  <p:sldIdLst>
    <p:sldId id="457" r:id="rId3"/>
    <p:sldId id="426" r:id="rId4"/>
    <p:sldId id="450" r:id="rId5"/>
    <p:sldId id="427" r:id="rId6"/>
    <p:sldId id="428" r:id="rId7"/>
    <p:sldId id="429" r:id="rId8"/>
    <p:sldId id="435" r:id="rId9"/>
    <p:sldId id="441" r:id="rId10"/>
    <p:sldId id="438" r:id="rId11"/>
    <p:sldId id="439" r:id="rId12"/>
    <p:sldId id="442" r:id="rId13"/>
    <p:sldId id="443" r:id="rId14"/>
    <p:sldId id="444" r:id="rId15"/>
    <p:sldId id="446" r:id="rId16"/>
    <p:sldId id="451" r:id="rId17"/>
    <p:sldId id="445" r:id="rId18"/>
    <p:sldId id="448" r:id="rId19"/>
    <p:sldId id="449" r:id="rId20"/>
    <p:sldId id="422" r:id="rId21"/>
    <p:sldId id="407" r:id="rId22"/>
    <p:sldId id="423" r:id="rId23"/>
    <p:sldId id="424" r:id="rId24"/>
    <p:sldId id="425" r:id="rId25"/>
    <p:sldId id="447" r:id="rId26"/>
    <p:sldId id="452" r:id="rId27"/>
    <p:sldId id="453" r:id="rId28"/>
    <p:sldId id="454" r:id="rId29"/>
    <p:sldId id="455" r:id="rId30"/>
    <p:sldId id="456" r:id="rId31"/>
    <p:sldId id="421" r:id="rId32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8"/>
    <p:restoredTop sz="82397"/>
  </p:normalViewPr>
  <p:slideViewPr>
    <p:cSldViewPr snapToGrid="0">
      <p:cViewPr varScale="1">
        <p:scale>
          <a:sx n="103" d="100"/>
          <a:sy n="103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21:13:35.498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 21 24575,'76'0'0,"-28"0"0,45 0 0,-40 0 0,-4 0 0,-1-1 0,-3-1 0,-5-1 0,-4 0 0,0 2 0,0 1 0,0 0 0,0-2 0,-1-1 0,-4 0 0,-2 1 0,-2 2 0,0 0 0,0 0 0,-3 0 0,1 0 0,-1 0 0,2 0 0,2 0 0,0 0 0,2 0 0,-1 0 0,2 0 0,2 0 0,3 0 0,-1 0 0,3 0 0,2 0 0,2 0 0,3 0 0,1 0 0,-1 0 0,0 0 0,0 0 0,0 0 0,3 0 0,1 0 0,0 0 0,-3 0 0,-5 2 0,-4 0 0,-4 3 0,-3 1 0,-3-3 0,-4 2 0,0-3 0,1 1 0,-1-1 0,1-2 0,-4 0 0,0 0 0,1 0 0,2 0 0,1 0 0,2 0 0,3 0 0,-2 0 0,2 0 0,0 0 0,-1 0 0,-2 0 0,-3 0 0,-2 0 0,2 2 0,1 1 0,2 0 0,0-1 0,0-2 0,1 0 0,-2 0 0,1 0 0,-2 0 0,-1 0 0,-1 0 0,-6 0 0,-6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21:13:38.087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1 59 24575,'48'0'0,"0"0"0,6 0 0,-1 0 0,1 0 0,-2 0 0,-4 0 0,5 0 0,0 0 0,8 0 0,-1 0 0,0-1 0,-1-2 0,-1 0 0,1 0 0,1-1 0,-1 1 0,0-3 0,0-2 0,-3 1 0,0-1 0,-3 2 0,-5 2 0,-2 1 0,-3 3 0,3 0 0,4 0 0,-1 0 0,0 0 0,0 0 0,0 0 0,0 0 0,-2 0 0,-2 0 0,0 0 0,0 0 0,4 0 0,3 0 0,1 0 0,-4 0 0,-7 0 0,-6 0 0,-2 0 0,-1 0 0,0 0 0,1 0 0,-3 0 0,0 2 0,2 2 0,3 1 0,5 3 0,1 1 0,0-3 0,-2 1 0,-4-1 0,3-1 0,-3 1 0,1-1 0,0 0 0,-3-1 0,0 1 0,-2-2 0,0 1 0,1 0 0,0-1 0,-2 0 0,-3-3 0,-4 0 0,-7 0 0,-7 2 0,-5 5 0,-5-4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21:13:45.247"/>
    </inkml:context>
    <inkml:brush xml:id="br0">
      <inkml:brushProperty name="width" value="0.1" units="cm"/>
      <inkml:brushProperty name="height" value="0.1" units="cm"/>
      <inkml:brushProperty name="color" value="#E71225"/>
    </inkml:brush>
  </inkml:definitions>
  <inkml:trace contextRef="#ctx0" brushRef="#br0">0 74 24575,'22'0'0,"9"0"0,17 0 0,9 0 0,4 0 0,2 0 0,-1 0 0,0 0 0,-4 0 0,-4 0 0,-9 0 0,-5-5 0,-4-1 0,-5-3 0,-1-1 0,-4 4 0,1-2 0,-1 2 0,-1 1 0,1 1 0,-3-1 0,1 1 0,-4 1 0,-6 0 0,-5 3 0,-3 0 0,-2 0 0,1 0 0,0 0 0,0 0 0,3 0 0,6 0 0,7 0 0,5 0 0,1 0 0,-6 0 0,-9 0 0,-6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B07BF-2576-D140-9F34-ADCACCA99E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Basit </a:t>
            </a:r>
            <a:r>
              <a:rPr lang="en-US" dirty="0" err="1"/>
              <a:t>bir</a:t>
            </a:r>
            <a:r>
              <a:rPr lang="en-US" dirty="0"/>
              <a:t> nonlinearity </a:t>
            </a:r>
            <a:r>
              <a:rPr lang="en-US" dirty="0" err="1"/>
              <a:t>ekliyorum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bunların</a:t>
            </a:r>
            <a:r>
              <a:rPr lang="en-US" dirty="0"/>
              <a:t> </a:t>
            </a:r>
            <a:r>
              <a:rPr lang="en-US" dirty="0" err="1"/>
              <a:t>sayısını</a:t>
            </a:r>
            <a:r>
              <a:rPr lang="en-US" dirty="0"/>
              <a:t> </a:t>
            </a:r>
            <a:r>
              <a:rPr lang="en-US" dirty="0" err="1"/>
              <a:t>arttırıyorum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36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128x128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resimler</a:t>
            </a:r>
            <a:r>
              <a:rPr lang="en-US" dirty="0"/>
              <a:t> var.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vektöre</a:t>
            </a:r>
            <a:r>
              <a:rPr lang="en-US" dirty="0"/>
              <a:t> </a:t>
            </a:r>
            <a:r>
              <a:rPr lang="en-US" dirty="0" err="1"/>
              <a:t>dönüşecek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resmim</a:t>
            </a:r>
            <a:r>
              <a:rPr lang="en-US" dirty="0"/>
              <a:t>. </a:t>
            </a:r>
            <a:r>
              <a:rPr lang="en-US" dirty="0" err="1"/>
              <a:t>Önceki</a:t>
            </a:r>
            <a:r>
              <a:rPr lang="en-US" dirty="0"/>
              <a:t> </a:t>
            </a:r>
            <a:r>
              <a:rPr lang="en-US" dirty="0" err="1"/>
              <a:t>derslerden</a:t>
            </a:r>
            <a:r>
              <a:rPr lang="en-US" dirty="0"/>
              <a:t> </a:t>
            </a:r>
            <a:r>
              <a:rPr lang="en-US" dirty="0" err="1"/>
              <a:t>hatırlayın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dökümanı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ediyorduk</a:t>
            </a:r>
            <a:r>
              <a:rPr lang="en-US" dirty="0"/>
              <a:t>.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.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sözlükteki</a:t>
            </a:r>
            <a:r>
              <a:rPr lang="en-US" dirty="0"/>
              <a:t> </a:t>
            </a:r>
            <a:r>
              <a:rPr lang="en-US" dirty="0" err="1"/>
              <a:t>kelimeler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resimlerin</a:t>
            </a:r>
            <a:r>
              <a:rPr lang="en-US" dirty="0"/>
              <a:t> </a:t>
            </a:r>
            <a:r>
              <a:rPr lang="en-US" dirty="0" err="1"/>
              <a:t>boyutu</a:t>
            </a:r>
            <a:r>
              <a:rPr lang="en-US" dirty="0"/>
              <a:t> var. Hatta </a:t>
            </a:r>
            <a:r>
              <a:rPr lang="en-US" dirty="0" err="1"/>
              <a:t>resimler</a:t>
            </a:r>
            <a:r>
              <a:rPr lang="en-US" dirty="0"/>
              <a:t> </a:t>
            </a:r>
            <a:r>
              <a:rPr lang="en-US" dirty="0" err="1"/>
              <a:t>renkli</a:t>
            </a:r>
            <a:r>
              <a:rPr lang="en-US" dirty="0"/>
              <a:t> se 128*128*3 </a:t>
            </a:r>
            <a:r>
              <a:rPr lang="en-US" dirty="0" err="1"/>
              <a:t>olacak</a:t>
            </a:r>
            <a:r>
              <a:rPr lang="en-US" dirty="0"/>
              <a:t>. Her </a:t>
            </a:r>
            <a:r>
              <a:rPr lang="en-US" dirty="0" err="1"/>
              <a:t>bir</a:t>
            </a:r>
            <a:r>
              <a:rPr lang="en-US" dirty="0"/>
              <a:t> pixel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rengi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ediyor</a:t>
            </a:r>
            <a:r>
              <a:rPr lang="en-US" dirty="0"/>
              <a:t>. </a:t>
            </a: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Ağırlık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Matrisi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matrisin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(16,384*3, n)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16,384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piksel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'N'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Ağırlık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Matrisi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'N'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10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ağırlık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matrisinin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(N, 10)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  <a:p>
            <a:r>
              <a:rPr lang="en-US" dirty="0" err="1"/>
              <a:t>Networke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resim</a:t>
            </a:r>
            <a:r>
              <a:rPr lang="en-US" dirty="0"/>
              <a:t> </a:t>
            </a:r>
            <a:r>
              <a:rPr lang="en-US" dirty="0" err="1"/>
              <a:t>verdiğimizde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sayılarda</a:t>
            </a:r>
            <a:r>
              <a:rPr lang="en-US" dirty="0"/>
              <a:t> </a:t>
            </a:r>
            <a:r>
              <a:rPr lang="en-US" dirty="0" err="1"/>
              <a:t>çarparsam</a:t>
            </a:r>
            <a:r>
              <a:rPr lang="en-US" dirty="0"/>
              <a:t> </a:t>
            </a:r>
            <a:r>
              <a:rPr lang="en-US" dirty="0" err="1"/>
              <a:t>sonuçtaki</a:t>
            </a:r>
            <a:r>
              <a:rPr lang="en-US" dirty="0"/>
              <a:t> 10 </a:t>
            </a:r>
            <a:r>
              <a:rPr lang="en-US" dirty="0" err="1"/>
              <a:t>sayı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değişir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doğrulara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yaklaşır</a:t>
            </a:r>
            <a:r>
              <a:rPr lang="en-US" dirty="0"/>
              <a:t>. Her </a:t>
            </a:r>
            <a:r>
              <a:rPr lang="en-US" dirty="0" err="1"/>
              <a:t>seferinde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dönecek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iyiye</a:t>
            </a:r>
            <a:r>
              <a:rPr lang="en-US" dirty="0"/>
              <a:t> </a:t>
            </a:r>
            <a:r>
              <a:rPr lang="en-US" dirty="0" err="1"/>
              <a:t>gidecek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her </a:t>
            </a:r>
            <a:r>
              <a:rPr lang="en-US" dirty="0" err="1"/>
              <a:t>adımda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ağırlıkların</a:t>
            </a:r>
            <a:r>
              <a:rPr lang="en-US" dirty="0"/>
              <a:t> ne </a:t>
            </a:r>
            <a:r>
              <a:rPr lang="en-US" dirty="0" err="1"/>
              <a:t>alması</a:t>
            </a:r>
            <a:r>
              <a:rPr lang="en-US" dirty="0"/>
              <a:t> </a:t>
            </a:r>
            <a:r>
              <a:rPr lang="en-US" dirty="0" err="1"/>
              <a:t>gerektiğini</a:t>
            </a:r>
            <a:r>
              <a:rPr lang="en-US" dirty="0"/>
              <a:t> </a:t>
            </a:r>
            <a:r>
              <a:rPr lang="en-US" dirty="0" err="1"/>
              <a:t>hesaplayacak</a:t>
            </a:r>
            <a:r>
              <a:rPr lang="en-US" dirty="0"/>
              <a:t>. Buna backpropagation </a:t>
            </a:r>
            <a:r>
              <a:rPr lang="en-US" dirty="0" err="1"/>
              <a:t>deniyor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Tabii</a:t>
            </a:r>
            <a:r>
              <a:rPr lang="en-US" dirty="0"/>
              <a:t>, </a:t>
            </a:r>
            <a:r>
              <a:rPr lang="en-US" dirty="0" err="1"/>
              <a:t>işte</a:t>
            </a:r>
            <a:r>
              <a:rPr lang="en-US" dirty="0"/>
              <a:t>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diyagramı</a:t>
            </a:r>
            <a:r>
              <a:rPr lang="en-US" dirty="0"/>
              <a:t> </a:t>
            </a:r>
            <a:r>
              <a:rPr lang="en-US" dirty="0" err="1"/>
              <a:t>öğrencilere</a:t>
            </a:r>
            <a:r>
              <a:rPr lang="en-US" dirty="0"/>
              <a:t> </a:t>
            </a:r>
            <a:r>
              <a:rPr lang="en-US" dirty="0" err="1"/>
              <a:t>açıklarken</a:t>
            </a:r>
            <a:r>
              <a:rPr lang="en-US" dirty="0"/>
              <a:t> </a:t>
            </a:r>
            <a:r>
              <a:rPr lang="en-US" dirty="0" err="1"/>
              <a:t>kullanabileceğiniz</a:t>
            </a:r>
            <a:r>
              <a:rPr lang="en-US" dirty="0"/>
              <a:t> </a:t>
            </a:r>
            <a:r>
              <a:rPr lang="en-US" dirty="0" err="1"/>
              <a:t>Türkçe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anlatım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**İlk </a:t>
            </a:r>
            <a:r>
              <a:rPr lang="en-US" dirty="0" err="1"/>
              <a:t>diyagram</a:t>
            </a:r>
            <a:r>
              <a:rPr lang="en-US" dirty="0"/>
              <a:t> (</a:t>
            </a:r>
            <a:r>
              <a:rPr lang="en-US" dirty="0" err="1"/>
              <a:t>soldaki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) </a:t>
            </a:r>
            <a:r>
              <a:rPr lang="en-US" dirty="0" err="1"/>
              <a:t>hakkında</a:t>
            </a:r>
            <a:r>
              <a:rPr lang="en-US" dirty="0"/>
              <a:t>:**</a:t>
            </a:r>
          </a:p>
          <a:p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Öncelikle</a:t>
            </a:r>
            <a:r>
              <a:rPr lang="en-US" dirty="0"/>
              <a:t>, **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ağının</a:t>
            </a:r>
            <a:r>
              <a:rPr lang="en-US" dirty="0"/>
              <a:t>**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yapısına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atalım</a:t>
            </a:r>
            <a:r>
              <a:rPr lang="en-US" dirty="0"/>
              <a:t>.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ana </a:t>
            </a:r>
            <a:r>
              <a:rPr lang="en-US" dirty="0" err="1"/>
              <a:t>bileşen</a:t>
            </a:r>
            <a:r>
              <a:rPr lang="en-US" dirty="0"/>
              <a:t> </a:t>
            </a:r>
            <a:r>
              <a:rPr lang="en-US" dirty="0" err="1"/>
              <a:t>görüyoruz</a:t>
            </a:r>
            <a:r>
              <a:rPr lang="en-US" dirty="0"/>
              <a:t>: **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katmanı</a:t>
            </a:r>
            <a:r>
              <a:rPr lang="en-US" dirty="0"/>
              <a:t> (input layer)**, **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 (hidden layer)** </a:t>
            </a:r>
            <a:r>
              <a:rPr lang="en-US" dirty="0" err="1"/>
              <a:t>ve</a:t>
            </a:r>
            <a:r>
              <a:rPr lang="en-US" dirty="0"/>
              <a:t> **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katmanı</a:t>
            </a:r>
            <a:r>
              <a:rPr lang="en-US" dirty="0"/>
              <a:t> (output layer)**.</a:t>
            </a:r>
          </a:p>
          <a:p>
            <a:endParaRPr lang="en-US" dirty="0"/>
          </a:p>
          <a:p>
            <a:r>
              <a:rPr lang="en-US" dirty="0"/>
              <a:t>1. **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katmanı</a:t>
            </a:r>
            <a:r>
              <a:rPr lang="en-US" dirty="0"/>
              <a:t>** (</a:t>
            </a:r>
            <a:r>
              <a:rPr lang="en-US" dirty="0" err="1"/>
              <a:t>kırmızı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gösterilen</a:t>
            </a:r>
            <a:r>
              <a:rPr lang="en-US" dirty="0"/>
              <a:t>)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içine</a:t>
            </a:r>
            <a:r>
              <a:rPr lang="en-US" dirty="0"/>
              <a:t> </a:t>
            </a:r>
            <a:r>
              <a:rPr lang="en-US" dirty="0" err="1"/>
              <a:t>girdiği</a:t>
            </a:r>
            <a:r>
              <a:rPr lang="en-US" dirty="0"/>
              <a:t> </a:t>
            </a:r>
            <a:r>
              <a:rPr lang="en-US" dirty="0" err="1"/>
              <a:t>yerdir</a:t>
            </a:r>
            <a:r>
              <a:rPr lang="en-US" dirty="0"/>
              <a:t>. Bu </a:t>
            </a:r>
            <a:r>
              <a:rPr lang="en-US" dirty="0" err="1"/>
              <a:t>örnekte</a:t>
            </a:r>
            <a:r>
              <a:rPr lang="en-US" dirty="0"/>
              <a:t>,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düğümümüz</a:t>
            </a:r>
            <a:r>
              <a:rPr lang="en-US" dirty="0"/>
              <a:t> var. Bu </a:t>
            </a:r>
            <a:r>
              <a:rPr lang="en-US" dirty="0" err="1"/>
              <a:t>düğümler</a:t>
            </a:r>
            <a:r>
              <a:rPr lang="en-US" dirty="0"/>
              <a:t>,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ediyor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</a:t>
            </a:r>
            <a:r>
              <a:rPr lang="en-US" dirty="0" err="1"/>
              <a:t>Mesela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 </a:t>
            </a:r>
            <a:r>
              <a:rPr lang="en-US" dirty="0" err="1"/>
              <a:t>yapıyorsak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girdiler</a:t>
            </a:r>
            <a:r>
              <a:rPr lang="en-US" dirty="0"/>
              <a:t> </a:t>
            </a:r>
            <a:r>
              <a:rPr lang="en-US" dirty="0" err="1"/>
              <a:t>piksellerin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2. Sonra, **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** (</a:t>
            </a:r>
            <a:r>
              <a:rPr lang="en-US" dirty="0" err="1"/>
              <a:t>mavi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gösterilen</a:t>
            </a:r>
            <a:r>
              <a:rPr lang="en-US" dirty="0"/>
              <a:t>) var.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asıl</a:t>
            </a:r>
            <a:r>
              <a:rPr lang="en-US" dirty="0"/>
              <a:t> </a:t>
            </a:r>
            <a:r>
              <a:rPr lang="en-US" dirty="0" err="1"/>
              <a:t>öğrenmeyi</a:t>
            </a:r>
            <a:r>
              <a:rPr lang="en-US" dirty="0"/>
              <a:t> </a:t>
            </a:r>
            <a:r>
              <a:rPr lang="en-US" dirty="0" err="1"/>
              <a:t>yaptığı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burasıdır</a:t>
            </a:r>
            <a:r>
              <a:rPr lang="en-US" dirty="0"/>
              <a:t>.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katmanda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verisine</a:t>
            </a:r>
            <a:r>
              <a:rPr lang="en-US" dirty="0"/>
              <a:t> **</a:t>
            </a:r>
            <a:r>
              <a:rPr lang="en-US" dirty="0" err="1"/>
              <a:t>ağırlıklar</a:t>
            </a:r>
            <a:r>
              <a:rPr lang="en-US" dirty="0"/>
              <a:t>** </a:t>
            </a:r>
            <a:r>
              <a:rPr lang="en-US" dirty="0" err="1"/>
              <a:t>ve</a:t>
            </a:r>
            <a:r>
              <a:rPr lang="en-US" dirty="0"/>
              <a:t> **bias** </a:t>
            </a:r>
            <a:r>
              <a:rPr lang="en-US" dirty="0" err="1"/>
              <a:t>uygular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ardından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veriyi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**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fonksiyonuna</a:t>
            </a:r>
            <a:r>
              <a:rPr lang="en-US" dirty="0"/>
              <a:t>** </a:t>
            </a:r>
            <a:r>
              <a:rPr lang="en-US" dirty="0" err="1"/>
              <a:t>sokar</a:t>
            </a:r>
            <a:r>
              <a:rPr lang="en-US" dirty="0"/>
              <a:t>.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,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desenleri</a:t>
            </a:r>
            <a:r>
              <a:rPr lang="en-US" dirty="0"/>
              <a:t> </a:t>
            </a:r>
            <a:r>
              <a:rPr lang="en-US" dirty="0" err="1"/>
              <a:t>öğrenmesini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olmayanlık</a:t>
            </a:r>
            <a:r>
              <a:rPr lang="en-US" dirty="0"/>
              <a:t> </a:t>
            </a:r>
            <a:r>
              <a:rPr lang="en-US" dirty="0" err="1"/>
              <a:t>ekler</a:t>
            </a:r>
            <a:r>
              <a:rPr lang="en-US" dirty="0"/>
              <a:t>. Bu </a:t>
            </a:r>
            <a:r>
              <a:rPr lang="en-US" dirty="0" err="1"/>
              <a:t>diyagramda</a:t>
            </a:r>
            <a:r>
              <a:rPr lang="en-US" dirty="0"/>
              <a:t>,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katmanındaki</a:t>
            </a:r>
            <a:r>
              <a:rPr lang="en-US" dirty="0"/>
              <a:t> her </a:t>
            </a:r>
            <a:r>
              <a:rPr lang="en-US" dirty="0" err="1"/>
              <a:t>düğümün</a:t>
            </a:r>
            <a:r>
              <a:rPr lang="en-US" dirty="0"/>
              <a:t>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katmandaki</a:t>
            </a:r>
            <a:r>
              <a:rPr lang="en-US" dirty="0"/>
              <a:t> her </a:t>
            </a:r>
            <a:r>
              <a:rPr lang="en-US" dirty="0" err="1"/>
              <a:t>düğüme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görebilirsiniz</a:t>
            </a:r>
            <a:r>
              <a:rPr lang="en-US" dirty="0"/>
              <a:t>. Buna **tam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** (fully connected layer) </a:t>
            </a:r>
            <a:r>
              <a:rPr lang="en-US" dirty="0" err="1"/>
              <a:t>denir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3. Son </a:t>
            </a:r>
            <a:r>
              <a:rPr lang="en-US" dirty="0" err="1"/>
              <a:t>olarak</a:t>
            </a:r>
            <a:r>
              <a:rPr lang="en-US" dirty="0"/>
              <a:t>, **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katmanı</a:t>
            </a:r>
            <a:r>
              <a:rPr lang="en-US" dirty="0"/>
              <a:t>** (</a:t>
            </a:r>
            <a:r>
              <a:rPr lang="en-US" dirty="0" err="1"/>
              <a:t>yeşil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gösterilen</a:t>
            </a:r>
            <a:r>
              <a:rPr lang="en-US" dirty="0"/>
              <a:t>) var. Bu </a:t>
            </a:r>
            <a:r>
              <a:rPr lang="en-US" dirty="0" err="1"/>
              <a:t>katman</a:t>
            </a:r>
            <a:r>
              <a:rPr lang="en-US" dirty="0"/>
              <a:t>, </a:t>
            </a:r>
            <a:r>
              <a:rPr lang="en-US" dirty="0" err="1"/>
              <a:t>nihai</a:t>
            </a:r>
            <a:r>
              <a:rPr lang="en-US" dirty="0"/>
              <a:t>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üretir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ikili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kullanılıyorsa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 0 </a:t>
            </a:r>
            <a:r>
              <a:rPr lang="en-US" dirty="0" err="1"/>
              <a:t>ile</a:t>
            </a:r>
            <a:r>
              <a:rPr lang="en-US" dirty="0"/>
              <a:t> 1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olasılık</a:t>
            </a:r>
            <a:r>
              <a:rPr lang="en-US" dirty="0"/>
              <a:t> </a:t>
            </a:r>
            <a:r>
              <a:rPr lang="en-US" dirty="0" err="1"/>
              <a:t>değeri</a:t>
            </a:r>
            <a:r>
              <a:rPr lang="en-US" dirty="0"/>
              <a:t> </a:t>
            </a:r>
            <a:r>
              <a:rPr lang="en-US" dirty="0" err="1"/>
              <a:t>verebilir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**</a:t>
            </a:r>
            <a:r>
              <a:rPr lang="en-US" dirty="0" err="1"/>
              <a:t>İkinci</a:t>
            </a:r>
            <a:r>
              <a:rPr lang="en-US" dirty="0"/>
              <a:t> </a:t>
            </a:r>
            <a:r>
              <a:rPr lang="en-US" dirty="0" err="1"/>
              <a:t>diyagram</a:t>
            </a:r>
            <a:r>
              <a:rPr lang="en-US" dirty="0"/>
              <a:t> (</a:t>
            </a:r>
            <a:r>
              <a:rPr lang="en-US" dirty="0" err="1"/>
              <a:t>sağdaki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) </a:t>
            </a:r>
            <a:r>
              <a:rPr lang="en-US" dirty="0" err="1"/>
              <a:t>hakkında</a:t>
            </a:r>
            <a:r>
              <a:rPr lang="en-US" dirty="0"/>
              <a:t>:**</a:t>
            </a:r>
          </a:p>
          <a:p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Şimdi</a:t>
            </a:r>
            <a:r>
              <a:rPr lang="en-US" dirty="0"/>
              <a:t>,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gerçekleşen</a:t>
            </a:r>
            <a:r>
              <a:rPr lang="en-US" dirty="0"/>
              <a:t> **</a:t>
            </a:r>
            <a:r>
              <a:rPr lang="en-US" dirty="0" err="1"/>
              <a:t>matematiksel</a:t>
            </a:r>
            <a:r>
              <a:rPr lang="en-US" dirty="0"/>
              <a:t> </a:t>
            </a:r>
            <a:r>
              <a:rPr lang="en-US" dirty="0" err="1"/>
              <a:t>işlemlere</a:t>
            </a:r>
            <a:r>
              <a:rPr lang="en-US" dirty="0"/>
              <a:t>**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yakından</a:t>
            </a:r>
            <a:r>
              <a:rPr lang="en-US" dirty="0"/>
              <a:t> </a:t>
            </a:r>
            <a:r>
              <a:rPr lang="en-US" dirty="0" err="1"/>
              <a:t>bakalım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katmanlarındaki</a:t>
            </a:r>
            <a:r>
              <a:rPr lang="en-US" dirty="0"/>
              <a:t> her </a:t>
            </a:r>
            <a:r>
              <a:rPr lang="en-US" dirty="0" err="1"/>
              <a:t>düğümün</a:t>
            </a:r>
            <a:r>
              <a:rPr lang="en-US" dirty="0"/>
              <a:t>, </a:t>
            </a:r>
            <a:r>
              <a:rPr lang="en-US" dirty="0" err="1"/>
              <a:t>girişlerin</a:t>
            </a:r>
            <a:r>
              <a:rPr lang="en-US" dirty="0"/>
              <a:t> **</a:t>
            </a:r>
            <a:r>
              <a:rPr lang="en-US" dirty="0" err="1"/>
              <a:t>ağırlıklı</a:t>
            </a:r>
            <a:r>
              <a:rPr lang="en-US" dirty="0"/>
              <a:t> </a:t>
            </a:r>
            <a:r>
              <a:rPr lang="en-US" dirty="0" err="1"/>
              <a:t>toplamı</a:t>
            </a:r>
            <a:r>
              <a:rPr lang="en-US" dirty="0"/>
              <a:t>** </a:t>
            </a:r>
            <a:r>
              <a:rPr lang="en-US" dirty="0" err="1"/>
              <a:t>ve</a:t>
            </a:r>
            <a:r>
              <a:rPr lang="en-US" dirty="0"/>
              <a:t> **bias </a:t>
            </a:r>
            <a:r>
              <a:rPr lang="en-US" dirty="0" err="1"/>
              <a:t>terimi</a:t>
            </a:r>
            <a:r>
              <a:rPr lang="en-US" dirty="0"/>
              <a:t>**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hesaplandığını</a:t>
            </a:r>
            <a:r>
              <a:rPr lang="en-US" dirty="0"/>
              <a:t> </a:t>
            </a:r>
            <a:r>
              <a:rPr lang="en-US" dirty="0" err="1"/>
              <a:t>görebilirsiniz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katmanda</a:t>
            </a:r>
            <a:r>
              <a:rPr lang="en-US" dirty="0"/>
              <a:t> her </a:t>
            </a:r>
            <a:r>
              <a:rPr lang="en-US" dirty="0" err="1"/>
              <a:t>düğüm</a:t>
            </a:r>
            <a:r>
              <a:rPr lang="en-US" dirty="0"/>
              <a:t> </a:t>
            </a:r>
            <a:r>
              <a:rPr lang="en-US" dirty="0" err="1"/>
              <a:t>şu</a:t>
            </a:r>
            <a:r>
              <a:rPr lang="en-US" dirty="0"/>
              <a:t> </a:t>
            </a:r>
            <a:r>
              <a:rPr lang="en-US" dirty="0" err="1"/>
              <a:t>formüle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: \( f(W \</a:t>
            </a:r>
            <a:r>
              <a:rPr lang="en-US" dirty="0" err="1"/>
              <a:t>cdot</a:t>
            </a:r>
            <a:r>
              <a:rPr lang="en-US" dirty="0"/>
              <a:t> x + b) \), </a:t>
            </a:r>
            <a:r>
              <a:rPr lang="en-US" dirty="0" err="1"/>
              <a:t>burada</a:t>
            </a:r>
            <a:r>
              <a:rPr lang="en-US" dirty="0"/>
              <a:t>:</a:t>
            </a:r>
          </a:p>
          <a:p>
            <a:r>
              <a:rPr lang="en-US" dirty="0"/>
              <a:t>   - **\( W \)** </a:t>
            </a:r>
            <a:r>
              <a:rPr lang="en-US" dirty="0" err="1"/>
              <a:t>ağırlıkları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r>
              <a:rPr lang="en-US" dirty="0"/>
              <a:t>   - **\( x \)** </a:t>
            </a:r>
            <a:r>
              <a:rPr lang="en-US" dirty="0" err="1"/>
              <a:t>girişleri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r>
              <a:rPr lang="en-US" dirty="0"/>
              <a:t>   - **\( b \)** bias </a:t>
            </a:r>
            <a:r>
              <a:rPr lang="en-US" dirty="0" err="1"/>
              <a:t>terimidir</a:t>
            </a:r>
            <a:r>
              <a:rPr lang="en-US" dirty="0"/>
              <a:t>.</a:t>
            </a:r>
          </a:p>
          <a:p>
            <a:r>
              <a:rPr lang="en-US" dirty="0"/>
              <a:t>   - **\( f \)**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fonksiyonudur</a:t>
            </a:r>
            <a:r>
              <a:rPr lang="en-US" dirty="0"/>
              <a:t> (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ReLU</a:t>
            </a:r>
            <a:r>
              <a:rPr lang="en-US" dirty="0"/>
              <a:t>, sigmoid </a:t>
            </a:r>
            <a:r>
              <a:rPr lang="en-US" dirty="0" err="1"/>
              <a:t>ya</a:t>
            </a:r>
            <a:r>
              <a:rPr lang="en-US" dirty="0"/>
              <a:t> da tanh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Düğümleri</a:t>
            </a:r>
            <a:r>
              <a:rPr lang="en-US" dirty="0"/>
              <a:t> </a:t>
            </a:r>
            <a:r>
              <a:rPr lang="en-US" dirty="0" err="1"/>
              <a:t>birbirine</a:t>
            </a:r>
            <a:r>
              <a:rPr lang="en-US" dirty="0"/>
              <a:t> </a:t>
            </a:r>
            <a:r>
              <a:rPr lang="en-US" dirty="0" err="1"/>
              <a:t>bağlayan</a:t>
            </a:r>
            <a:r>
              <a:rPr lang="en-US" dirty="0"/>
              <a:t> </a:t>
            </a:r>
            <a:r>
              <a:rPr lang="en-US" dirty="0" err="1"/>
              <a:t>oklar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verinin</a:t>
            </a:r>
            <a:r>
              <a:rPr lang="en-US" dirty="0"/>
              <a:t> </a:t>
            </a:r>
            <a:r>
              <a:rPr lang="en-US" dirty="0" err="1"/>
              <a:t>akışını</a:t>
            </a:r>
            <a:r>
              <a:rPr lang="en-US" dirty="0"/>
              <a:t> </a:t>
            </a:r>
            <a:r>
              <a:rPr lang="en-US" dirty="0" err="1"/>
              <a:t>gösterir</a:t>
            </a:r>
            <a:r>
              <a:rPr lang="en-US" dirty="0"/>
              <a:t>. Her </a:t>
            </a:r>
            <a:r>
              <a:rPr lang="en-US" dirty="0" err="1"/>
              <a:t>bağlantının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ağırlığı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,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oranını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aza</a:t>
            </a:r>
            <a:r>
              <a:rPr lang="en-US" dirty="0"/>
              <a:t> </a:t>
            </a:r>
            <a:r>
              <a:rPr lang="en-US" dirty="0" err="1"/>
              <a:t>indirmek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ayarlanır</a:t>
            </a:r>
            <a:r>
              <a:rPr lang="en-US" dirty="0"/>
              <a:t>. Bu </a:t>
            </a:r>
            <a:r>
              <a:rPr lang="en-US" dirty="0" err="1"/>
              <a:t>ağırlıklar</a:t>
            </a:r>
            <a:r>
              <a:rPr lang="en-US" dirty="0"/>
              <a:t> </a:t>
            </a:r>
            <a:r>
              <a:rPr lang="en-US" dirty="0" err="1"/>
              <a:t>genellikle</a:t>
            </a:r>
            <a:r>
              <a:rPr lang="en-US" dirty="0"/>
              <a:t> **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yayılım</a:t>
            </a:r>
            <a:r>
              <a:rPr lang="en-US" dirty="0"/>
              <a:t> (backpropagation)**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yöntemlerle</a:t>
            </a:r>
            <a:r>
              <a:rPr lang="en-US" dirty="0"/>
              <a:t> </a:t>
            </a:r>
            <a:r>
              <a:rPr lang="en-US" dirty="0" err="1"/>
              <a:t>öğrenilir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Ayrıca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katmanın</a:t>
            </a:r>
            <a:r>
              <a:rPr lang="en-US" dirty="0"/>
              <a:t> </a:t>
            </a:r>
            <a:r>
              <a:rPr lang="en-US" dirty="0" err="1"/>
              <a:t>çıktısının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katmanın</a:t>
            </a:r>
            <a:r>
              <a:rPr lang="en-US" dirty="0"/>
              <a:t> </a:t>
            </a:r>
            <a:r>
              <a:rPr lang="en-US" dirty="0" err="1"/>
              <a:t>girdisi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unutmayın</a:t>
            </a:r>
            <a:r>
              <a:rPr lang="en-US" dirty="0"/>
              <a:t>. Bu </a:t>
            </a:r>
            <a:r>
              <a:rPr lang="en-US" dirty="0" err="1"/>
              <a:t>süreç</a:t>
            </a:r>
            <a:r>
              <a:rPr lang="en-US" dirty="0"/>
              <a:t>,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katmanında</a:t>
            </a:r>
            <a:r>
              <a:rPr lang="en-US" dirty="0"/>
              <a:t> </a:t>
            </a:r>
            <a:r>
              <a:rPr lang="en-US" dirty="0" err="1"/>
              <a:t>nihai</a:t>
            </a:r>
            <a:r>
              <a:rPr lang="en-US" dirty="0"/>
              <a:t> </a:t>
            </a:r>
            <a:r>
              <a:rPr lang="en-US" dirty="0" err="1"/>
              <a:t>sonuç</a:t>
            </a:r>
            <a:r>
              <a:rPr lang="en-US" dirty="0"/>
              <a:t> </a:t>
            </a:r>
            <a:r>
              <a:rPr lang="en-US" dirty="0" err="1"/>
              <a:t>üretilene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devam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 Bu </a:t>
            </a:r>
            <a:r>
              <a:rPr lang="en-US" dirty="0" err="1"/>
              <a:t>nihai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,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problemde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Özetle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verilerini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,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katmanlar</a:t>
            </a:r>
            <a:r>
              <a:rPr lang="en-US" dirty="0"/>
              <a:t> </a:t>
            </a:r>
            <a:r>
              <a:rPr lang="en-US" dirty="0" err="1"/>
              <a:t>boyunca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, </a:t>
            </a:r>
            <a:r>
              <a:rPr lang="en-US" dirty="0" err="1"/>
              <a:t>bias'lar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fonksiyonları</a:t>
            </a:r>
            <a:r>
              <a:rPr lang="en-US" dirty="0"/>
              <a:t> </a:t>
            </a:r>
            <a:r>
              <a:rPr lang="en-US" dirty="0" err="1"/>
              <a:t>aracılığıyla</a:t>
            </a:r>
            <a:r>
              <a:rPr lang="en-US" dirty="0"/>
              <a:t> </a:t>
            </a:r>
            <a:r>
              <a:rPr lang="en-US" dirty="0" err="1"/>
              <a:t>işler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üretir</a:t>
            </a:r>
            <a:r>
              <a:rPr lang="en-US" dirty="0"/>
              <a:t>. Bu </a:t>
            </a:r>
            <a:r>
              <a:rPr lang="en-US" dirty="0" err="1"/>
              <a:t>çıktı</a:t>
            </a:r>
            <a:r>
              <a:rPr lang="en-US" dirty="0"/>
              <a:t>,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verme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kullanılabilir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 err="1"/>
              <a:t>Eklemek</a:t>
            </a:r>
            <a:r>
              <a:rPr lang="en-US" dirty="0"/>
              <a:t> </a:t>
            </a:r>
            <a:r>
              <a:rPr lang="en-US" dirty="0" err="1"/>
              <a:t>istediğiniz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detaylar</a:t>
            </a:r>
            <a:r>
              <a:rPr lang="en-US" dirty="0"/>
              <a:t> </a:t>
            </a:r>
            <a:r>
              <a:rPr lang="en-US" dirty="0" err="1"/>
              <a:t>olursa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sade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açıklama</a:t>
            </a:r>
            <a:r>
              <a:rPr lang="en-US" dirty="0"/>
              <a:t> </a:t>
            </a:r>
            <a:r>
              <a:rPr lang="en-US" dirty="0" err="1"/>
              <a:t>isterseniz</a:t>
            </a:r>
            <a:r>
              <a:rPr lang="en-US" dirty="0"/>
              <a:t>, </a:t>
            </a:r>
            <a:r>
              <a:rPr lang="en-US" dirty="0" err="1"/>
              <a:t>lütfen</a:t>
            </a:r>
            <a:r>
              <a:rPr lang="en-US" dirty="0"/>
              <a:t> </a:t>
            </a:r>
            <a:r>
              <a:rPr lang="en-US" dirty="0" err="1"/>
              <a:t>bana</a:t>
            </a:r>
            <a:r>
              <a:rPr lang="en-US" dirty="0"/>
              <a:t> </a:t>
            </a:r>
            <a:r>
              <a:rPr lang="en-US" dirty="0" err="1"/>
              <a:t>bildirin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7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3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95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E47F1-A595-D5E2-9253-306D3B35B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FAF7E-B095-C9AA-5BB7-EFF1E2B9F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B7957-2821-97C5-6589-85AED9EE7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5F51-C664-D588-891A-CA5E1D928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50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Esinlendik</a:t>
            </a:r>
            <a:r>
              <a:rPr lang="en-US" dirty="0"/>
              <a:t> ama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beyinden</a:t>
            </a:r>
            <a:r>
              <a:rPr lang="en-US" dirty="0"/>
              <a:t> baya </a:t>
            </a:r>
            <a:r>
              <a:rPr lang="en-US" dirty="0" err="1"/>
              <a:t>uzak</a:t>
            </a:r>
            <a:r>
              <a:rPr lang="en-US" dirty="0"/>
              <a:t> bi </a:t>
            </a:r>
            <a:r>
              <a:rPr lang="en-US" dirty="0" err="1"/>
              <a:t>yerdeyiz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problem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alalım</a:t>
            </a:r>
            <a:r>
              <a:rPr lang="en-US" dirty="0"/>
              <a:t>. X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sayısını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Y de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tweet mi </a:t>
            </a:r>
            <a:r>
              <a:rPr lang="en-US" dirty="0" err="1"/>
              <a:t>değil</a:t>
            </a:r>
            <a:r>
              <a:rPr lang="en-US" dirty="0"/>
              <a:t> mi </a:t>
            </a:r>
            <a:r>
              <a:rPr lang="en-US" dirty="0" err="1"/>
              <a:t>anlamaya</a:t>
            </a:r>
            <a:r>
              <a:rPr lang="en-US" dirty="0"/>
              <a:t> </a:t>
            </a:r>
            <a:r>
              <a:rPr lang="en-US" dirty="0" err="1"/>
              <a:t>çalışıyoruz</a:t>
            </a:r>
            <a:r>
              <a:rPr lang="en-US" dirty="0"/>
              <a:t>. Sigmoid </a:t>
            </a:r>
            <a:r>
              <a:rPr lang="en-US" dirty="0" err="1"/>
              <a:t>fonksiyonu</a:t>
            </a:r>
            <a:r>
              <a:rPr lang="en-US" dirty="0"/>
              <a:t> var. </a:t>
            </a:r>
            <a:r>
              <a:rPr lang="en-US" dirty="0" err="1"/>
              <a:t>Görüyoruz</a:t>
            </a:r>
            <a:r>
              <a:rPr lang="en-US" dirty="0"/>
              <a:t> ki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pek</a:t>
            </a:r>
            <a:r>
              <a:rPr lang="en-US" dirty="0"/>
              <a:t> fit </a:t>
            </a:r>
            <a:r>
              <a:rPr lang="en-US" dirty="0" err="1"/>
              <a:t>edemyor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sigmoid in </a:t>
            </a:r>
            <a:r>
              <a:rPr lang="en-US" dirty="0" err="1"/>
              <a:t>şeklinden</a:t>
            </a:r>
            <a:r>
              <a:rPr lang="en-US" dirty="0"/>
              <a:t> </a:t>
            </a:r>
            <a:r>
              <a:rPr lang="en-US" dirty="0" err="1"/>
              <a:t>dolayı</a:t>
            </a:r>
            <a:r>
              <a:rPr lang="en-US" dirty="0"/>
              <a:t> </a:t>
            </a:r>
            <a:r>
              <a:rPr lang="en-US" dirty="0" err="1"/>
              <a:t>dataya</a:t>
            </a:r>
            <a:r>
              <a:rPr lang="en-US" dirty="0"/>
              <a:t> </a:t>
            </a:r>
            <a:r>
              <a:rPr lang="en-US" dirty="0" err="1"/>
              <a:t>oturtamıyorum</a:t>
            </a:r>
            <a:r>
              <a:rPr lang="en-US" dirty="0"/>
              <a:t>.</a:t>
            </a:r>
          </a:p>
          <a:p>
            <a:r>
              <a:rPr lang="en-US" dirty="0"/>
              <a:t>Ne </a:t>
            </a:r>
            <a:r>
              <a:rPr lang="en-US" dirty="0" err="1"/>
              <a:t>yapabilriz</a:t>
            </a:r>
            <a:r>
              <a:rPr lang="en-US" dirty="0"/>
              <a:t>: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ihtiyacım</a:t>
            </a:r>
            <a:r>
              <a:rPr lang="en-US" dirty="0"/>
              <a:t>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9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95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8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Tabii</a:t>
            </a:r>
            <a:r>
              <a:rPr lang="en-US" dirty="0"/>
              <a:t>, </a:t>
            </a:r>
            <a:r>
              <a:rPr lang="en-US" dirty="0" err="1"/>
              <a:t>işte</a:t>
            </a:r>
            <a:r>
              <a:rPr lang="en-US" dirty="0"/>
              <a:t> </a:t>
            </a:r>
            <a:r>
              <a:rPr lang="en-US" dirty="0" err="1"/>
              <a:t>sunumda</a:t>
            </a:r>
            <a:r>
              <a:rPr lang="en-US" dirty="0"/>
              <a:t> </a:t>
            </a:r>
            <a:r>
              <a:rPr lang="en-US" dirty="0" err="1"/>
              <a:t>kullanabileceğiniz</a:t>
            </a:r>
            <a:r>
              <a:rPr lang="en-US" dirty="0"/>
              <a:t>, </a:t>
            </a:r>
            <a:r>
              <a:rPr lang="en-US" dirty="0" err="1"/>
              <a:t>öğrencilere</a:t>
            </a:r>
            <a:r>
              <a:rPr lang="en-US" dirty="0"/>
              <a:t> </a:t>
            </a:r>
            <a:r>
              <a:rPr lang="en-US" dirty="0" err="1"/>
              <a:t>hitap</a:t>
            </a:r>
            <a:r>
              <a:rPr lang="en-US" dirty="0"/>
              <a:t> </a:t>
            </a:r>
            <a:r>
              <a:rPr lang="en-US" dirty="0" err="1"/>
              <a:t>ederken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ağzınızdan</a:t>
            </a:r>
            <a:r>
              <a:rPr lang="en-US" dirty="0"/>
              <a:t> </a:t>
            </a:r>
            <a:r>
              <a:rPr lang="en-US" dirty="0" err="1"/>
              <a:t>söyler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not: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**</a:t>
            </a:r>
            <a:r>
              <a:rPr lang="en-US" dirty="0" err="1"/>
              <a:t>Arkadaşlar</a:t>
            </a:r>
            <a:r>
              <a:rPr lang="en-US" dirty="0"/>
              <a:t>,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farkları</a:t>
            </a:r>
            <a:r>
              <a:rPr lang="en-US" dirty="0"/>
              <a:t> </a:t>
            </a:r>
            <a:r>
              <a:rPr lang="en-US" dirty="0" err="1"/>
              <a:t>basitçe</a:t>
            </a:r>
            <a:r>
              <a:rPr lang="en-US" dirty="0"/>
              <a:t> </a:t>
            </a:r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anlatabiliriz</a:t>
            </a:r>
            <a:r>
              <a:rPr lang="en-US" dirty="0"/>
              <a:t>:**</a:t>
            </a:r>
          </a:p>
          <a:p>
            <a:endParaRPr lang="en-US" dirty="0"/>
          </a:p>
          <a:p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öğrenimi</a:t>
            </a:r>
            <a:r>
              <a:rPr lang="en-US" dirty="0"/>
              <a:t> </a:t>
            </a:r>
            <a:r>
              <a:rPr lang="en-US" dirty="0" err="1"/>
              <a:t>dediğimizde</a:t>
            </a:r>
            <a:r>
              <a:rPr lang="en-US" dirty="0"/>
              <a:t>, </a:t>
            </a:r>
            <a:r>
              <a:rPr lang="en-US" dirty="0" err="1"/>
              <a:t>aslında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algoritmanın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eğitilip</a:t>
            </a:r>
            <a:r>
              <a:rPr lang="en-US" dirty="0"/>
              <a:t>,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vermesini</a:t>
            </a:r>
            <a:r>
              <a:rPr lang="en-US" dirty="0"/>
              <a:t> </a:t>
            </a:r>
            <a:r>
              <a:rPr lang="en-US" dirty="0" err="1"/>
              <a:t>sağlıyoruz</a:t>
            </a:r>
            <a:r>
              <a:rPr lang="en-US" dirty="0"/>
              <a:t>. Ama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insanın</a:t>
            </a:r>
            <a:r>
              <a:rPr lang="en-US" dirty="0"/>
              <a:t> da </a:t>
            </a:r>
            <a:r>
              <a:rPr lang="en-US" dirty="0" err="1"/>
              <a:t>rolü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; </a:t>
            </a:r>
            <a:r>
              <a:rPr lang="en-US" dirty="0" err="1"/>
              <a:t>yani</a:t>
            </a:r>
            <a:r>
              <a:rPr lang="en-US" dirty="0"/>
              <a:t> biz, </a:t>
            </a:r>
            <a:r>
              <a:rPr lang="en-US" dirty="0" err="1"/>
              <a:t>algoritmanın</a:t>
            </a:r>
            <a:r>
              <a:rPr lang="en-US" dirty="0"/>
              <a:t> hangi </a:t>
            </a:r>
            <a:r>
              <a:rPr lang="en-US" dirty="0" err="1"/>
              <a:t>özelliklere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etmesi</a:t>
            </a:r>
            <a:r>
              <a:rPr lang="en-US" dirty="0"/>
              <a:t> </a:t>
            </a:r>
            <a:r>
              <a:rPr lang="en-US" dirty="0" err="1"/>
              <a:t>gerektiğini</a:t>
            </a:r>
            <a:r>
              <a:rPr lang="en-US" dirty="0"/>
              <a:t> </a:t>
            </a:r>
            <a:r>
              <a:rPr lang="en-US" dirty="0" err="1"/>
              <a:t>söylüyoruz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ev</a:t>
            </a:r>
            <a:r>
              <a:rPr lang="en-US" dirty="0"/>
              <a:t> </a:t>
            </a:r>
            <a:r>
              <a:rPr lang="en-US" dirty="0" err="1"/>
              <a:t>fiyatlarını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ederken</a:t>
            </a:r>
            <a:r>
              <a:rPr lang="en-US" dirty="0"/>
              <a:t>, </a:t>
            </a:r>
            <a:r>
              <a:rPr lang="en-US" dirty="0" err="1"/>
              <a:t>metrekare</a:t>
            </a:r>
            <a:r>
              <a:rPr lang="en-US" dirty="0"/>
              <a:t>, </a:t>
            </a:r>
            <a:r>
              <a:rPr lang="en-US" dirty="0" err="1"/>
              <a:t>oda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, </a:t>
            </a:r>
            <a:r>
              <a:rPr lang="en-US" dirty="0" err="1"/>
              <a:t>bulunduğu</a:t>
            </a:r>
            <a:r>
              <a:rPr lang="en-US" dirty="0"/>
              <a:t> </a:t>
            </a:r>
            <a:r>
              <a:rPr lang="en-US" dirty="0" err="1"/>
              <a:t>bölge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seçiyoruz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algoritmaya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veriyoruz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**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.**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</a:t>
            </a:r>
            <a:r>
              <a:rPr lang="en-US" dirty="0" err="1"/>
              <a:t>kullanıyoruz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ağlar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katmandan</a:t>
            </a:r>
            <a:r>
              <a:rPr lang="en-US" dirty="0"/>
              <a:t> </a:t>
            </a:r>
            <a:r>
              <a:rPr lang="en-US" dirty="0" err="1"/>
              <a:t>oluşuyor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sistemlerde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biz </a:t>
            </a:r>
            <a:r>
              <a:rPr lang="en-US" dirty="0" err="1"/>
              <a:t>seçmiyoruz</a:t>
            </a:r>
            <a:r>
              <a:rPr lang="en-US" dirty="0"/>
              <a:t>, </a:t>
            </a:r>
            <a:r>
              <a:rPr lang="en-US" dirty="0" err="1"/>
              <a:t>ağlar</a:t>
            </a:r>
            <a:r>
              <a:rPr lang="en-US" dirty="0"/>
              <a:t> </a:t>
            </a:r>
            <a:r>
              <a:rPr lang="en-US" dirty="0" err="1"/>
              <a:t>veriden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öğreniyor</a:t>
            </a:r>
            <a:r>
              <a:rPr lang="en-US" dirty="0"/>
              <a:t>.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verilerde</a:t>
            </a:r>
            <a:r>
              <a:rPr lang="en-US" dirty="0"/>
              <a:t> — </a:t>
            </a:r>
            <a:r>
              <a:rPr lang="en-US" dirty="0" err="1"/>
              <a:t>mesela</a:t>
            </a:r>
            <a:r>
              <a:rPr lang="en-US" dirty="0"/>
              <a:t> </a:t>
            </a:r>
            <a:r>
              <a:rPr lang="en-US" dirty="0" err="1"/>
              <a:t>görüntülerde</a:t>
            </a:r>
            <a:r>
              <a:rPr lang="en-US" dirty="0"/>
              <a:t>, </a:t>
            </a:r>
            <a:r>
              <a:rPr lang="en-US" dirty="0" err="1"/>
              <a:t>seslerde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işlemelerinde</a:t>
            </a:r>
            <a:r>
              <a:rPr lang="en-US" dirty="0"/>
              <a:t> — 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. </a:t>
            </a:r>
            <a:r>
              <a:rPr lang="en-US" dirty="0" err="1"/>
              <a:t>Öyle</a:t>
            </a:r>
            <a:r>
              <a:rPr lang="en-US" dirty="0"/>
              <a:t> ki, </a:t>
            </a:r>
            <a:r>
              <a:rPr lang="en-US" dirty="0" err="1"/>
              <a:t>algoritmanın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yapıları</a:t>
            </a:r>
            <a:r>
              <a:rPr lang="en-US" dirty="0"/>
              <a:t> </a:t>
            </a:r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yardımımıza</a:t>
            </a:r>
            <a:r>
              <a:rPr lang="en-US" dirty="0"/>
              <a:t> </a:t>
            </a:r>
            <a:r>
              <a:rPr lang="en-US" dirty="0" err="1"/>
              <a:t>pek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duymadan</a:t>
            </a:r>
            <a:r>
              <a:rPr lang="en-US" dirty="0"/>
              <a:t> </a:t>
            </a:r>
            <a:r>
              <a:rPr lang="en-US" dirty="0" err="1"/>
              <a:t>öğrenebilmesi</a:t>
            </a:r>
            <a:r>
              <a:rPr lang="en-US" dirty="0"/>
              <a:t> </a:t>
            </a:r>
            <a:r>
              <a:rPr lang="en-US" dirty="0" err="1"/>
              <a:t>sağlanıyor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Özetle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öğreniminde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biz </a:t>
            </a:r>
            <a:r>
              <a:rPr lang="en-US" dirty="0" err="1"/>
              <a:t>seçiyoruz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öğrenmede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kendine</a:t>
            </a:r>
            <a:r>
              <a:rPr lang="en-US" dirty="0"/>
              <a:t> </a:t>
            </a:r>
            <a:r>
              <a:rPr lang="en-US" dirty="0" err="1"/>
              <a:t>öğreniyor</a:t>
            </a:r>
            <a:r>
              <a:rPr lang="en-US" dirty="0"/>
              <a:t>,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veriyle</a:t>
            </a:r>
            <a:r>
              <a:rPr lang="en-US" dirty="0"/>
              <a:t> </a:t>
            </a:r>
            <a:r>
              <a:rPr lang="en-US" dirty="0" err="1"/>
              <a:t>çalışırken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şekilde</a:t>
            </a:r>
            <a:r>
              <a:rPr lang="en-US" dirty="0"/>
              <a:t>,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sunumunuz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açıklama</a:t>
            </a:r>
            <a:r>
              <a:rPr lang="en-US" dirty="0"/>
              <a:t> </a:t>
            </a:r>
            <a:r>
              <a:rPr lang="en-US" dirty="0" err="1"/>
              <a:t>yapabilirsiniz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08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0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54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26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backpropagation'ı</a:t>
            </a:r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Şimdi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da **backpropagation**, </a:t>
            </a:r>
            <a:r>
              <a:rPr lang="en-US" dirty="0" err="1"/>
              <a:t>yani</a:t>
            </a:r>
            <a:r>
              <a:rPr lang="en-US" dirty="0"/>
              <a:t> **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yayılım</a:t>
            </a:r>
            <a:r>
              <a:rPr lang="en-US" dirty="0"/>
              <a:t>** </a:t>
            </a:r>
            <a:r>
              <a:rPr lang="en-US" dirty="0" err="1"/>
              <a:t>kavramından</a:t>
            </a:r>
            <a:r>
              <a:rPr lang="en-US" dirty="0"/>
              <a:t> </a:t>
            </a:r>
            <a:r>
              <a:rPr lang="en-US" dirty="0" err="1"/>
              <a:t>bahsedelim</a:t>
            </a:r>
            <a:r>
              <a:rPr lang="en-US" dirty="0"/>
              <a:t>. Bu </a:t>
            </a:r>
            <a:r>
              <a:rPr lang="en-US" dirty="0" err="1"/>
              <a:t>yöntem</a:t>
            </a:r>
            <a:r>
              <a:rPr lang="en-US" dirty="0"/>
              <a:t>, 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ağlarının</a:t>
            </a:r>
            <a:r>
              <a:rPr lang="en-US" dirty="0"/>
              <a:t> </a:t>
            </a:r>
            <a:r>
              <a:rPr lang="en-US" dirty="0" err="1"/>
              <a:t>öğrenmesinin</a:t>
            </a:r>
            <a:r>
              <a:rPr lang="en-US" dirty="0"/>
              <a:t> </a:t>
            </a:r>
            <a:r>
              <a:rPr lang="en-US" dirty="0" err="1"/>
              <a:t>arkasındaki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mekanizmalardan</a:t>
            </a:r>
            <a:r>
              <a:rPr lang="en-US" dirty="0"/>
              <a:t> </a:t>
            </a:r>
            <a:r>
              <a:rPr lang="en-US" dirty="0" err="1"/>
              <a:t>biridir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Aslında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yöntem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nevi </a:t>
            </a:r>
            <a:r>
              <a:rPr lang="en-US" dirty="0" err="1"/>
              <a:t>ağın</a:t>
            </a:r>
            <a:r>
              <a:rPr lang="en-US" dirty="0"/>
              <a:t> **</a:t>
            </a:r>
            <a:r>
              <a:rPr lang="en-US" dirty="0" err="1"/>
              <a:t>hatalarından</a:t>
            </a:r>
            <a:r>
              <a:rPr lang="en-US" dirty="0"/>
              <a:t>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alması</a:t>
            </a:r>
            <a:r>
              <a:rPr lang="en-US" dirty="0"/>
              <a:t>** </a:t>
            </a:r>
            <a:r>
              <a:rPr lang="en-US" dirty="0" err="1"/>
              <a:t>sürecidir</a:t>
            </a:r>
            <a:r>
              <a:rPr lang="en-US" dirty="0"/>
              <a:t>. </a:t>
            </a:r>
            <a:r>
              <a:rPr lang="en-US" dirty="0" err="1"/>
              <a:t>Şöyle</a:t>
            </a:r>
            <a:r>
              <a:rPr lang="en-US" dirty="0"/>
              <a:t> </a:t>
            </a:r>
            <a:r>
              <a:rPr lang="en-US" dirty="0" err="1"/>
              <a:t>düşünelim</a:t>
            </a:r>
            <a:r>
              <a:rPr lang="en-US" dirty="0"/>
              <a:t>: Bir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yaptığında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her zaman </a:t>
            </a:r>
            <a:r>
              <a:rPr lang="en-US" dirty="0" err="1"/>
              <a:t>mükemmel</a:t>
            </a:r>
            <a:r>
              <a:rPr lang="en-US" dirty="0"/>
              <a:t> </a:t>
            </a:r>
            <a:r>
              <a:rPr lang="en-US" dirty="0" err="1"/>
              <a:t>olmayabilir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görüntüyü</a:t>
            </a:r>
            <a:r>
              <a:rPr lang="en-US" dirty="0"/>
              <a:t> '</a:t>
            </a:r>
            <a:r>
              <a:rPr lang="en-US" dirty="0" err="1"/>
              <a:t>kedi</a:t>
            </a:r>
            <a:r>
              <a:rPr lang="en-US" dirty="0"/>
              <a:t>'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sınıflandırması</a:t>
            </a:r>
            <a:r>
              <a:rPr lang="en-US" dirty="0"/>
              <a:t> </a:t>
            </a:r>
            <a:r>
              <a:rPr lang="en-US" dirty="0" err="1"/>
              <a:t>gerekirken</a:t>
            </a:r>
            <a:r>
              <a:rPr lang="en-US" dirty="0"/>
              <a:t>, </a:t>
            </a:r>
            <a:r>
              <a:rPr lang="en-US" dirty="0" err="1"/>
              <a:t>bazen</a:t>
            </a:r>
            <a:r>
              <a:rPr lang="en-US" dirty="0"/>
              <a:t> '</a:t>
            </a:r>
            <a:r>
              <a:rPr lang="en-US" dirty="0" err="1"/>
              <a:t>köpek</a:t>
            </a:r>
            <a:r>
              <a:rPr lang="en-US" dirty="0"/>
              <a:t>' </a:t>
            </a:r>
            <a:r>
              <a:rPr lang="en-US" dirty="0" err="1"/>
              <a:t>diyebilir</a:t>
            </a:r>
            <a:r>
              <a:rPr lang="en-US" dirty="0"/>
              <a:t>. Bu </a:t>
            </a:r>
            <a:r>
              <a:rPr lang="en-US" dirty="0" err="1"/>
              <a:t>durumda</a:t>
            </a:r>
            <a:r>
              <a:rPr lang="en-US" dirty="0"/>
              <a:t>, **</a:t>
            </a:r>
            <a:r>
              <a:rPr lang="en-US" dirty="0" err="1"/>
              <a:t>hata</a:t>
            </a:r>
            <a:r>
              <a:rPr lang="en-US" dirty="0"/>
              <a:t>** (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fark) </a:t>
            </a:r>
            <a:r>
              <a:rPr lang="en-US" dirty="0" err="1"/>
              <a:t>oluşur</a:t>
            </a:r>
            <a:r>
              <a:rPr lang="en-US" dirty="0"/>
              <a:t>. </a:t>
            </a:r>
            <a:r>
              <a:rPr lang="en-US" dirty="0" err="1"/>
              <a:t>İşte</a:t>
            </a:r>
            <a:r>
              <a:rPr lang="en-US" dirty="0"/>
              <a:t> backpropagation,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ağırlıkları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gidip</a:t>
            </a:r>
            <a:r>
              <a:rPr lang="en-US" dirty="0"/>
              <a:t> </a:t>
            </a:r>
            <a:r>
              <a:rPr lang="en-US" dirty="0" err="1"/>
              <a:t>düzeltme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açalım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1. **</a:t>
            </a:r>
            <a:r>
              <a:rPr lang="en-US" dirty="0" err="1"/>
              <a:t>İleri</a:t>
            </a:r>
            <a:r>
              <a:rPr lang="en-US" dirty="0"/>
              <a:t> </a:t>
            </a:r>
            <a:r>
              <a:rPr lang="en-US" dirty="0" err="1"/>
              <a:t>Yayılım</a:t>
            </a:r>
            <a:r>
              <a:rPr lang="en-US" dirty="0"/>
              <a:t> (Forward Pass)**: İlk </a:t>
            </a:r>
            <a:r>
              <a:rPr lang="en-US" dirty="0" err="1"/>
              <a:t>başta</a:t>
            </a:r>
            <a:r>
              <a:rPr lang="en-US" dirty="0"/>
              <a:t>,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ağa</a:t>
            </a:r>
            <a:r>
              <a:rPr lang="en-US" dirty="0"/>
              <a:t> </a:t>
            </a:r>
            <a:r>
              <a:rPr lang="en-US" dirty="0" err="1"/>
              <a:t>verilir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katmanlardan</a:t>
            </a:r>
            <a:r>
              <a:rPr lang="en-US" dirty="0"/>
              <a:t> </a:t>
            </a:r>
            <a:r>
              <a:rPr lang="en-US" dirty="0" err="1"/>
              <a:t>geçerek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Bu </a:t>
            </a:r>
            <a:r>
              <a:rPr lang="en-US" dirty="0" err="1"/>
              <a:t>süreç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bias'lar</a:t>
            </a:r>
            <a:r>
              <a:rPr lang="en-US" dirty="0"/>
              <a:t>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çıkış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2. **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Hesaplama</a:t>
            </a:r>
            <a:r>
              <a:rPr lang="en-US" dirty="0"/>
              <a:t>**: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fark </a:t>
            </a:r>
            <a:r>
              <a:rPr lang="en-US" dirty="0" err="1"/>
              <a:t>hesaplanır</a:t>
            </a:r>
            <a:r>
              <a:rPr lang="en-US" dirty="0"/>
              <a:t>. Buna **</a:t>
            </a:r>
            <a:r>
              <a:rPr lang="en-US" dirty="0" err="1"/>
              <a:t>hata</a:t>
            </a:r>
            <a:r>
              <a:rPr lang="en-US" dirty="0"/>
              <a:t>** </a:t>
            </a:r>
            <a:r>
              <a:rPr lang="en-US" dirty="0" err="1"/>
              <a:t>diyoruz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model '</a:t>
            </a:r>
            <a:r>
              <a:rPr lang="en-US" dirty="0" err="1"/>
              <a:t>kedi</a:t>
            </a:r>
            <a:r>
              <a:rPr lang="en-US" dirty="0"/>
              <a:t>' </a:t>
            </a:r>
            <a:r>
              <a:rPr lang="en-US" dirty="0" err="1"/>
              <a:t>yerine</a:t>
            </a:r>
            <a:r>
              <a:rPr lang="en-US" dirty="0"/>
              <a:t> '</a:t>
            </a:r>
            <a:r>
              <a:rPr lang="en-US" dirty="0" err="1"/>
              <a:t>köpek</a:t>
            </a:r>
            <a:r>
              <a:rPr lang="en-US" dirty="0"/>
              <a:t>' </a:t>
            </a:r>
            <a:r>
              <a:rPr lang="en-US" dirty="0" err="1"/>
              <a:t>dediyse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hatanın</a:t>
            </a:r>
            <a:r>
              <a:rPr lang="en-US" dirty="0"/>
              <a:t> </a:t>
            </a:r>
            <a:r>
              <a:rPr lang="en-US" dirty="0" err="1"/>
              <a:t>büyüklüğüne</a:t>
            </a:r>
            <a:r>
              <a:rPr lang="en-US" dirty="0"/>
              <a:t> </a:t>
            </a:r>
            <a:r>
              <a:rPr lang="en-US" dirty="0" err="1"/>
              <a:t>bakarız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3. **Geri </a:t>
            </a:r>
            <a:r>
              <a:rPr lang="en-US" dirty="0" err="1"/>
              <a:t>Yayılım</a:t>
            </a:r>
            <a:r>
              <a:rPr lang="en-US" dirty="0"/>
              <a:t> (Backpropagation)**: </a:t>
            </a:r>
            <a:r>
              <a:rPr lang="en-US" dirty="0" err="1"/>
              <a:t>İşte</a:t>
            </a:r>
            <a:r>
              <a:rPr lang="en-US" dirty="0"/>
              <a:t> </a:t>
            </a:r>
            <a:r>
              <a:rPr lang="en-US" dirty="0" err="1"/>
              <a:t>burası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! Model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gider</a:t>
            </a:r>
            <a:r>
              <a:rPr lang="en-US" dirty="0"/>
              <a:t>,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tahminin</a:t>
            </a:r>
            <a:r>
              <a:rPr lang="en-US" dirty="0"/>
              <a:t> </a:t>
            </a:r>
            <a:r>
              <a:rPr lang="en-US" dirty="0" err="1"/>
              <a:t>yapıldığı</a:t>
            </a:r>
            <a:r>
              <a:rPr lang="en-US" dirty="0"/>
              <a:t>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katmanından</a:t>
            </a:r>
            <a:r>
              <a:rPr lang="en-US" dirty="0"/>
              <a:t> </a:t>
            </a:r>
            <a:r>
              <a:rPr lang="en-US" dirty="0" err="1"/>
              <a:t>başlayarak</a:t>
            </a:r>
            <a:r>
              <a:rPr lang="en-US" dirty="0"/>
              <a:t>, her </a:t>
            </a:r>
            <a:r>
              <a:rPr lang="en-US" dirty="0" err="1"/>
              <a:t>katmandaki</a:t>
            </a:r>
            <a:r>
              <a:rPr lang="en-US" dirty="0"/>
              <a:t> </a:t>
            </a:r>
            <a:r>
              <a:rPr lang="en-US" dirty="0" err="1"/>
              <a:t>ağırlıkları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sarar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**hangi </a:t>
            </a:r>
            <a:r>
              <a:rPr lang="en-US" dirty="0" err="1"/>
              <a:t>ağırlığın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değişmesi</a:t>
            </a:r>
            <a:r>
              <a:rPr lang="en-US" dirty="0"/>
              <a:t> </a:t>
            </a:r>
            <a:r>
              <a:rPr lang="en-US" dirty="0" err="1"/>
              <a:t>gerektiğini</a:t>
            </a:r>
            <a:r>
              <a:rPr lang="en-US" dirty="0"/>
              <a:t>** </a:t>
            </a:r>
            <a:r>
              <a:rPr lang="en-US" dirty="0" err="1"/>
              <a:t>öğrenir</a:t>
            </a:r>
            <a:r>
              <a:rPr lang="en-US" dirty="0"/>
              <a:t>. Bir </a:t>
            </a:r>
            <a:r>
              <a:rPr lang="en-US" dirty="0" err="1"/>
              <a:t>bakıma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hatasını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izleyerek</a:t>
            </a:r>
            <a:r>
              <a:rPr lang="en-US" dirty="0"/>
              <a:t>, her </a:t>
            </a:r>
            <a:r>
              <a:rPr lang="en-US" dirty="0" err="1"/>
              <a:t>adımda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hatanın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oluştuğunu</a:t>
            </a:r>
            <a:r>
              <a:rPr lang="en-US" dirty="0"/>
              <a:t> </a:t>
            </a:r>
            <a:r>
              <a:rPr lang="en-US" dirty="0" err="1"/>
              <a:t>öğrenir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ağırlıkları</a:t>
            </a:r>
            <a:r>
              <a:rPr lang="en-US" dirty="0"/>
              <a:t> buna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günceller</a:t>
            </a:r>
            <a:r>
              <a:rPr lang="en-US" dirty="0"/>
              <a:t>. Bu </a:t>
            </a:r>
            <a:r>
              <a:rPr lang="en-US" dirty="0" err="1"/>
              <a:t>güncelleme</a:t>
            </a:r>
            <a:r>
              <a:rPr lang="en-US" dirty="0"/>
              <a:t>, </a:t>
            </a:r>
            <a:r>
              <a:rPr lang="en-US" dirty="0" err="1"/>
              <a:t>hatayı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aza</a:t>
            </a:r>
            <a:r>
              <a:rPr lang="en-US" dirty="0"/>
              <a:t> </a:t>
            </a:r>
            <a:r>
              <a:rPr lang="en-US" dirty="0" err="1"/>
              <a:t>indirecek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4. **</a:t>
            </a:r>
            <a:r>
              <a:rPr lang="en-US" dirty="0" err="1"/>
              <a:t>Ağırlıkların</a:t>
            </a:r>
            <a:r>
              <a:rPr lang="en-US" dirty="0"/>
              <a:t> </a:t>
            </a:r>
            <a:r>
              <a:rPr lang="en-US" dirty="0" err="1"/>
              <a:t>Güncellenmesi</a:t>
            </a:r>
            <a:r>
              <a:rPr lang="en-US" dirty="0"/>
              <a:t>**: Son </a:t>
            </a:r>
            <a:r>
              <a:rPr lang="en-US" dirty="0" err="1"/>
              <a:t>adımda</a:t>
            </a:r>
            <a:r>
              <a:rPr lang="en-US" dirty="0"/>
              <a:t>, </a:t>
            </a:r>
            <a:r>
              <a:rPr lang="en-US" dirty="0" err="1"/>
              <a:t>ağırlıklar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bias'lar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 </a:t>
            </a:r>
            <a:r>
              <a:rPr lang="en-US" dirty="0" err="1"/>
              <a:t>azaltacak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ayarlanır</a:t>
            </a:r>
            <a:r>
              <a:rPr lang="en-US" dirty="0"/>
              <a:t>. Bu </a:t>
            </a:r>
            <a:r>
              <a:rPr lang="en-US" dirty="0" err="1"/>
              <a:t>adım</a:t>
            </a:r>
            <a:r>
              <a:rPr lang="en-US" dirty="0"/>
              <a:t> **</a:t>
            </a:r>
            <a:r>
              <a:rPr lang="en-US" dirty="0" err="1"/>
              <a:t>gradyan</a:t>
            </a:r>
            <a:r>
              <a:rPr lang="en-US" dirty="0"/>
              <a:t> </a:t>
            </a:r>
            <a:r>
              <a:rPr lang="en-US" dirty="0" err="1"/>
              <a:t>inişi</a:t>
            </a:r>
            <a:r>
              <a:rPr lang="en-US" dirty="0"/>
              <a:t>**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optimizasyon</a:t>
            </a:r>
            <a:r>
              <a:rPr lang="en-US" dirty="0"/>
              <a:t> </a:t>
            </a:r>
            <a:r>
              <a:rPr lang="en-US" dirty="0" err="1"/>
              <a:t>yöntemiyle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Bu </a:t>
            </a:r>
            <a:r>
              <a:rPr lang="en-US" dirty="0" err="1"/>
              <a:t>sayede</a:t>
            </a:r>
            <a:r>
              <a:rPr lang="en-US" dirty="0"/>
              <a:t> model, her </a:t>
            </a:r>
            <a:r>
              <a:rPr lang="en-US" dirty="0" err="1"/>
              <a:t>tahminde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iyileşir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vermeye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yakın</a:t>
            </a:r>
            <a:r>
              <a:rPr lang="en-US" dirty="0"/>
              <a:t> hale </a:t>
            </a:r>
            <a:r>
              <a:rPr lang="en-US" dirty="0" err="1"/>
              <a:t>gelir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Kısacası</a:t>
            </a:r>
            <a:r>
              <a:rPr lang="en-US" dirty="0"/>
              <a:t>, backpropagation,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yaptığı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öğrenip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düzeltmek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geriye</a:t>
            </a:r>
            <a:r>
              <a:rPr lang="en-US" dirty="0"/>
              <a:t> </a:t>
            </a:r>
            <a:r>
              <a:rPr lang="en-US" dirty="0" err="1"/>
              <a:t>giderek</a:t>
            </a:r>
            <a:r>
              <a:rPr lang="en-US" dirty="0"/>
              <a:t> </a:t>
            </a:r>
            <a:r>
              <a:rPr lang="en-US" dirty="0" err="1"/>
              <a:t>ağırlıkları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ayarladığı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yöntemidir</a:t>
            </a:r>
            <a:r>
              <a:rPr lang="en-US" dirty="0"/>
              <a:t>. Bu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, her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geçtiğinde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tahminler</a:t>
            </a:r>
            <a:r>
              <a:rPr lang="en-US" dirty="0"/>
              <a:t> </a:t>
            </a:r>
            <a:r>
              <a:rPr lang="en-US" dirty="0" err="1"/>
              <a:t>yapmayı</a:t>
            </a:r>
            <a:r>
              <a:rPr lang="en-US" dirty="0"/>
              <a:t> </a:t>
            </a:r>
            <a:r>
              <a:rPr lang="en-US" dirty="0" err="1"/>
              <a:t>öğrenir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---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99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Esinlendik</a:t>
            </a:r>
            <a:r>
              <a:rPr lang="en-US" dirty="0"/>
              <a:t> ama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beyinden</a:t>
            </a:r>
            <a:r>
              <a:rPr lang="en-US" dirty="0"/>
              <a:t> baya </a:t>
            </a:r>
            <a:r>
              <a:rPr lang="en-US" dirty="0" err="1"/>
              <a:t>uzak</a:t>
            </a:r>
            <a:r>
              <a:rPr lang="en-US" dirty="0"/>
              <a:t> bi </a:t>
            </a:r>
            <a:r>
              <a:rPr lang="en-US" dirty="0" err="1"/>
              <a:t>yerdeyiz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3C144-EED5-6BC9-E666-505381A28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9818B4-A807-918B-0394-F1A03E917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2C8157-F8E8-8513-7C80-904AA71B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Nedir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çocuğa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yerine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benzer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Diyelim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ki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çocuğa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öğreteceğiniz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var, ama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hepsini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yerine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küçük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gruplara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ayırıyorsunuz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gösteriyorsunuz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İşte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küçük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gruplara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 Size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gösteriyorsanız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durumda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 size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Model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batch'i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gördükten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sonra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kendini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ayarlar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Epoch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Nedir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Epoch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elinizdeki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demektir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resminiz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100'lük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gruplara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ayırıp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gösteriyorsanız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gösterdiğinizde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(10 batch x 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=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epoch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tamamlanmış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Epoch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üzerinden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geçilmesi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Genellikle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iyi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birkaç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edersiniz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fazla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epoch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yaparsınız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Basit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Örnek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hayvan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içeren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batch'ler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eğitiyorsunuz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(10 batch)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gösterdiğinizde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 epoch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tamamlanmış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 epoch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boyunca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tekrarlarsanız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model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10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görmüş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seferinde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iyi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tahminler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yapmaya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Özet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Batch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=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adımda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kullanılan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küçük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Epoch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=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üzerinden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geçilmesi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Eğitim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(Training)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=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tahmin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yapıp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hatalarını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düzeltip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hatalardan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genellikle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birçok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epoch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boyunca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93383-0DCB-D5FA-A8BD-FDC0D9AE1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74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99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28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7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2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9630-09D2-3BE7-4CA3-C283B4DF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833B5-4ED3-8F6D-A791-C1DFA05E3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629BA-67FB-EC33-474F-5527AEFC0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Yeşillerden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alıyor</a:t>
            </a:r>
            <a:r>
              <a:rPr lang="en-US" dirty="0"/>
              <a:t>. </a:t>
            </a:r>
            <a:r>
              <a:rPr lang="en-US" dirty="0" err="1"/>
              <a:t>Içeride</a:t>
            </a:r>
            <a:r>
              <a:rPr lang="en-US" dirty="0"/>
              <a:t> </a:t>
            </a:r>
            <a:r>
              <a:rPr lang="en-US" dirty="0" err="1"/>
              <a:t>bununla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birşeyler</a:t>
            </a:r>
            <a:r>
              <a:rPr lang="en-US" dirty="0"/>
              <a:t> </a:t>
            </a:r>
            <a:r>
              <a:rPr lang="en-US" dirty="0" err="1"/>
              <a:t>yapıyor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yapıyor</a:t>
            </a:r>
            <a:r>
              <a:rPr lang="en-US" dirty="0"/>
              <a:t>. </a:t>
            </a:r>
            <a:r>
              <a:rPr lang="en-US" dirty="0" err="1"/>
              <a:t>Giren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belli </a:t>
            </a:r>
            <a:r>
              <a:rPr lang="en-US" dirty="0" err="1"/>
              <a:t>ağırlıklarla</a:t>
            </a:r>
            <a:r>
              <a:rPr lang="en-US" dirty="0"/>
              <a:t> </a:t>
            </a:r>
            <a:r>
              <a:rPr lang="en-US" dirty="0" err="1"/>
              <a:t>çarpıyor</a:t>
            </a:r>
            <a:r>
              <a:rPr lang="en-US" dirty="0"/>
              <a:t> </a:t>
            </a:r>
            <a:r>
              <a:rPr lang="en-US" dirty="0" err="1"/>
              <a:t>toplayıp</a:t>
            </a:r>
            <a:r>
              <a:rPr lang="en-US" dirty="0"/>
              <a:t> </a:t>
            </a:r>
            <a:r>
              <a:rPr lang="en-US" dirty="0" err="1"/>
              <a:t>dışarı</a:t>
            </a:r>
            <a:r>
              <a:rPr lang="en-US" dirty="0"/>
              <a:t>. </a:t>
            </a:r>
            <a:r>
              <a:rPr lang="en-US" dirty="0" err="1"/>
              <a:t>Atıyor</a:t>
            </a:r>
            <a:r>
              <a:rPr lang="en-US" dirty="0"/>
              <a:t> .</a:t>
            </a:r>
            <a:r>
              <a:rPr lang="en-US" dirty="0" err="1"/>
              <a:t>Insan</a:t>
            </a:r>
            <a:r>
              <a:rPr lang="en-US" dirty="0"/>
              <a:t> </a:t>
            </a:r>
            <a:r>
              <a:rPr lang="en-US" dirty="0" err="1"/>
              <a:t>beyninde</a:t>
            </a:r>
            <a:r>
              <a:rPr lang="en-US" dirty="0"/>
              <a:t> 80 </a:t>
            </a:r>
            <a:r>
              <a:rPr lang="en-US" dirty="0" err="1"/>
              <a:t>milyar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var </a:t>
            </a:r>
            <a:r>
              <a:rPr lang="en-US" dirty="0" err="1"/>
              <a:t>kimisi</a:t>
            </a:r>
            <a:r>
              <a:rPr lang="en-US" dirty="0"/>
              <a:t> 100 </a:t>
            </a:r>
            <a:r>
              <a:rPr lang="en-US" dirty="0" err="1"/>
              <a:t>milyar</a:t>
            </a:r>
            <a:r>
              <a:rPr lang="en-US" dirty="0"/>
              <a:t> var.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başına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işe</a:t>
            </a:r>
            <a:r>
              <a:rPr lang="en-US" dirty="0"/>
              <a:t> </a:t>
            </a:r>
            <a:r>
              <a:rPr lang="en-US" dirty="0" err="1"/>
              <a:t>yaramıyor</a:t>
            </a:r>
            <a:r>
              <a:rPr lang="en-US" dirty="0"/>
              <a:t> </a:t>
            </a:r>
            <a:r>
              <a:rPr lang="en-US" dirty="0" err="1"/>
              <a:t>pek</a:t>
            </a:r>
            <a:r>
              <a:rPr lang="en-US" dirty="0"/>
              <a:t> ama </a:t>
            </a:r>
            <a:r>
              <a:rPr lang="en-US" dirty="0" err="1"/>
              <a:t>bunları</a:t>
            </a:r>
            <a:r>
              <a:rPr lang="en-US" dirty="0"/>
              <a:t> </a:t>
            </a:r>
            <a:r>
              <a:rPr lang="en-US" dirty="0" err="1"/>
              <a:t>uç</a:t>
            </a:r>
            <a:r>
              <a:rPr lang="en-US" dirty="0"/>
              <a:t> </a:t>
            </a:r>
            <a:r>
              <a:rPr lang="en-US" dirty="0" err="1"/>
              <a:t>uca</a:t>
            </a:r>
            <a:r>
              <a:rPr lang="en-US" dirty="0"/>
              <a:t> </a:t>
            </a:r>
            <a:r>
              <a:rPr lang="en-US" dirty="0" err="1"/>
              <a:t>bağladığınız</a:t>
            </a:r>
            <a:r>
              <a:rPr lang="en-US" dirty="0"/>
              <a:t> zaman </a:t>
            </a:r>
            <a:r>
              <a:rPr lang="en-US" dirty="0" err="1"/>
              <a:t>yandaki</a:t>
            </a:r>
            <a:r>
              <a:rPr lang="en-US" dirty="0"/>
              <a:t> </a:t>
            </a:r>
            <a:r>
              <a:rPr lang="en-US" dirty="0" err="1"/>
              <a:t>resim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. </a:t>
            </a:r>
            <a:r>
              <a:rPr lang="en-US" dirty="0" err="1"/>
              <a:t>Mesela</a:t>
            </a:r>
            <a:r>
              <a:rPr lang="en-US" dirty="0"/>
              <a:t> </a:t>
            </a:r>
            <a:r>
              <a:rPr lang="en-US" dirty="0" err="1"/>
              <a:t>alttakine</a:t>
            </a:r>
            <a:r>
              <a:rPr lang="en-US" dirty="0"/>
              <a:t> </a:t>
            </a:r>
            <a:r>
              <a:rPr lang="en-US" dirty="0" err="1"/>
              <a:t>ışığa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hücre</a:t>
            </a:r>
            <a:r>
              <a:rPr lang="en-US" dirty="0"/>
              <a:t> </a:t>
            </a:r>
            <a:r>
              <a:rPr lang="en-US" dirty="0" err="1"/>
              <a:t>yerleştirin</a:t>
            </a:r>
            <a:r>
              <a:rPr lang="en-US" dirty="0"/>
              <a:t>. </a:t>
            </a:r>
            <a:r>
              <a:rPr lang="en-US" dirty="0" err="1"/>
              <a:t>Diğerine</a:t>
            </a:r>
            <a:r>
              <a:rPr lang="en-US" dirty="0"/>
              <a:t> de </a:t>
            </a:r>
            <a:r>
              <a:rPr lang="en-US" dirty="0" err="1"/>
              <a:t>yerleştirin</a:t>
            </a:r>
            <a:r>
              <a:rPr lang="en-US" dirty="0"/>
              <a:t>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dirty="0" err="1"/>
              <a:t>retinanın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diye</a:t>
            </a:r>
            <a:r>
              <a:rPr lang="en-US" dirty="0"/>
              <a:t> </a:t>
            </a:r>
            <a:r>
              <a:rPr lang="en-US" dirty="0" err="1"/>
              <a:t>düşününü</a:t>
            </a:r>
            <a:r>
              <a:rPr lang="en-US" dirty="0"/>
              <a:t>. </a:t>
            </a:r>
            <a:r>
              <a:rPr lang="en-US" dirty="0" err="1"/>
              <a:t>Buraya</a:t>
            </a:r>
            <a:r>
              <a:rPr lang="en-US" dirty="0"/>
              <a:t> </a:t>
            </a: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düştüğü</a:t>
            </a:r>
            <a:r>
              <a:rPr lang="en-US" dirty="0"/>
              <a:t> zaman, bun </a:t>
            </a:r>
            <a:r>
              <a:rPr lang="en-US" dirty="0" err="1"/>
              <a:t>gidileri</a:t>
            </a:r>
            <a:r>
              <a:rPr lang="en-US" dirty="0"/>
              <a:t> </a:t>
            </a:r>
            <a:r>
              <a:rPr lang="en-US" dirty="0" err="1"/>
              <a:t>alıp</a:t>
            </a:r>
            <a:r>
              <a:rPr lang="en-US" dirty="0"/>
              <a:t>,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hesaplamalar</a:t>
            </a:r>
            <a:r>
              <a:rPr lang="en-US" dirty="0"/>
              <a:t> </a:t>
            </a:r>
            <a:r>
              <a:rPr lang="en-US" dirty="0" err="1"/>
              <a:t>yapıyor</a:t>
            </a:r>
            <a:r>
              <a:rPr lang="en-US" dirty="0"/>
              <a:t>,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düşünün</a:t>
            </a:r>
            <a:r>
              <a:rPr lang="en-US" dirty="0"/>
              <a:t> ama, </a:t>
            </a:r>
            <a:r>
              <a:rPr lang="en-US" dirty="0" err="1"/>
              <a:t>onun</a:t>
            </a:r>
            <a:r>
              <a:rPr lang="en-US" dirty="0"/>
              <a:t> </a:t>
            </a:r>
            <a:r>
              <a:rPr lang="en-US" dirty="0" err="1"/>
              <a:t>sonucunu</a:t>
            </a:r>
            <a:r>
              <a:rPr lang="en-US" dirty="0"/>
              <a:t> </a:t>
            </a:r>
            <a:r>
              <a:rPr lang="en-US" dirty="0" err="1"/>
              <a:t>yeşile</a:t>
            </a:r>
            <a:r>
              <a:rPr lang="en-US" dirty="0"/>
              <a:t> </a:t>
            </a:r>
            <a:r>
              <a:rPr lang="en-US" dirty="0" err="1"/>
              <a:t>iletiyor</a:t>
            </a:r>
            <a:r>
              <a:rPr lang="en-US" dirty="0"/>
              <a:t>. </a:t>
            </a:r>
            <a:r>
              <a:rPr lang="en-US" dirty="0" err="1"/>
              <a:t>Kırmızı</a:t>
            </a:r>
            <a:r>
              <a:rPr lang="en-US" dirty="0"/>
              <a:t> da </a:t>
            </a:r>
            <a:r>
              <a:rPr lang="en-US" dirty="0" err="1"/>
              <a:t>mesela</a:t>
            </a:r>
            <a:r>
              <a:rPr lang="en-US" dirty="0"/>
              <a:t> sese </a:t>
            </a:r>
            <a:r>
              <a:rPr lang="en-US" dirty="0" err="1"/>
              <a:t>duyralı</a:t>
            </a:r>
            <a:r>
              <a:rPr lang="en-US" dirty="0"/>
              <a:t> </a:t>
            </a:r>
            <a:r>
              <a:rPr lang="en-US" dirty="0" err="1"/>
              <a:t>hücreler</a:t>
            </a:r>
            <a:r>
              <a:rPr lang="en-US" dirty="0"/>
              <a:t> </a:t>
            </a:r>
            <a:r>
              <a:rPr lang="en-US" dirty="0" err="1"/>
              <a:t>olsun</a:t>
            </a:r>
            <a:r>
              <a:rPr lang="en-US" dirty="0"/>
              <a:t>, </a:t>
            </a:r>
            <a:r>
              <a:rPr lang="en-US" dirty="0" err="1"/>
              <a:t>kulatkan</a:t>
            </a:r>
            <a:r>
              <a:rPr lang="en-US" dirty="0"/>
              <a:t> </a:t>
            </a:r>
            <a:r>
              <a:rPr lang="en-US" dirty="0" err="1"/>
              <a:t>geliyor</a:t>
            </a:r>
            <a:r>
              <a:rPr lang="en-US" dirty="0"/>
              <a:t>, </a:t>
            </a:r>
            <a:r>
              <a:rPr lang="en-US" dirty="0" err="1"/>
              <a:t>diğerinde</a:t>
            </a:r>
            <a:r>
              <a:rPr lang="en-US" dirty="0"/>
              <a:t> </a:t>
            </a:r>
            <a:r>
              <a:rPr lang="en-US" dirty="0" err="1"/>
              <a:t>dokunma</a:t>
            </a:r>
            <a:r>
              <a:rPr lang="en-US" dirty="0"/>
              <a:t> </a:t>
            </a:r>
            <a:r>
              <a:rPr lang="en-US" dirty="0" err="1"/>
              <a:t>duyarlı</a:t>
            </a:r>
            <a:r>
              <a:rPr lang="en-US" dirty="0"/>
              <a:t> </a:t>
            </a:r>
            <a:r>
              <a:rPr lang="en-US" dirty="0" err="1"/>
              <a:t>olsun</a:t>
            </a:r>
            <a:r>
              <a:rPr lang="en-US" dirty="0"/>
              <a:t> vs. </a:t>
            </a:r>
            <a:r>
              <a:rPr lang="en-US" dirty="0" err="1"/>
              <a:t>biliyorsunuz</a:t>
            </a:r>
            <a:r>
              <a:rPr lang="en-US" dirty="0"/>
              <a:t> </a:t>
            </a:r>
            <a:r>
              <a:rPr lang="en-US" dirty="0" err="1"/>
              <a:t>insanlar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eyrlerden</a:t>
            </a:r>
            <a:r>
              <a:rPr lang="en-US" dirty="0"/>
              <a:t> </a:t>
            </a:r>
            <a:r>
              <a:rPr lang="en-US" dirty="0" err="1"/>
              <a:t>aldıkları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hep </a:t>
            </a:r>
            <a:r>
              <a:rPr lang="en-US" dirty="0" err="1"/>
              <a:t>alıp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katmana</a:t>
            </a:r>
            <a:r>
              <a:rPr lang="en-US" dirty="0"/>
              <a:t> </a:t>
            </a:r>
            <a:r>
              <a:rPr lang="en-US" dirty="0" err="1"/>
              <a:t>veriyor</a:t>
            </a:r>
            <a:r>
              <a:rPr lang="en-US" dirty="0"/>
              <a:t>. </a:t>
            </a:r>
            <a:r>
              <a:rPr lang="en-US" dirty="0" err="1"/>
              <a:t>heeee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E52F-E4B9-2C32-B095-C61122643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08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9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 zaman </a:t>
            </a:r>
            <a:r>
              <a:rPr lang="en-US" dirty="0" err="1"/>
              <a:t>adamın</a:t>
            </a:r>
            <a:r>
              <a:rPr lang="en-US" dirty="0"/>
              <a:t> </a:t>
            </a:r>
            <a:r>
              <a:rPr lang="en-US" dirty="0" err="1"/>
              <a:t>biri</a:t>
            </a:r>
            <a:r>
              <a:rPr lang="en-US" dirty="0"/>
              <a:t> </a:t>
            </a:r>
            <a:r>
              <a:rPr lang="en-US" dirty="0" err="1"/>
              <a:t>diyor</a:t>
            </a:r>
            <a:r>
              <a:rPr lang="en-US" dirty="0"/>
              <a:t> ki ben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kediyi</a:t>
            </a:r>
            <a:r>
              <a:rPr lang="en-US" dirty="0"/>
              <a:t> </a:t>
            </a:r>
            <a:r>
              <a:rPr lang="en-US" dirty="0" err="1"/>
              <a:t>alırım</a:t>
            </a:r>
            <a:r>
              <a:rPr lang="en-US" dirty="0"/>
              <a:t>, evet </a:t>
            </a:r>
            <a:r>
              <a:rPr lang="en-US" dirty="0" err="1"/>
              <a:t>gerçekten</a:t>
            </a:r>
            <a:r>
              <a:rPr lang="en-US" dirty="0"/>
              <a:t> de </a:t>
            </a:r>
            <a:r>
              <a:rPr lang="en-US" dirty="0" err="1"/>
              <a:t>almış</a:t>
            </a:r>
            <a:r>
              <a:rPr lang="en-US" dirty="0"/>
              <a:t>, </a:t>
            </a:r>
            <a:r>
              <a:rPr lang="en-US" dirty="0" err="1"/>
              <a:t>nobel</a:t>
            </a:r>
            <a:r>
              <a:rPr lang="en-US" dirty="0"/>
              <a:t> </a:t>
            </a:r>
            <a:r>
              <a:rPr lang="en-US" dirty="0" err="1"/>
              <a:t>ödüllü</a:t>
            </a:r>
            <a:r>
              <a:rPr lang="en-US" dirty="0"/>
              <a:t> </a:t>
            </a:r>
            <a:r>
              <a:rPr lang="en-US" dirty="0" err="1"/>
              <a:t>adam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. </a:t>
            </a:r>
            <a:r>
              <a:rPr lang="en-US" dirty="0" err="1"/>
              <a:t>Kedinin</a:t>
            </a:r>
            <a:r>
              <a:rPr lang="en-US" dirty="0"/>
              <a:t> </a:t>
            </a:r>
            <a:r>
              <a:rPr lang="en-US" dirty="0" err="1"/>
              <a:t>beyninin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visual </a:t>
            </a:r>
            <a:r>
              <a:rPr lang="en-US" dirty="0" err="1"/>
              <a:t>cortexte</a:t>
            </a:r>
            <a:r>
              <a:rPr lang="en-US" dirty="0"/>
              <a:t>, </a:t>
            </a:r>
            <a:r>
              <a:rPr lang="en-US" dirty="0" err="1"/>
              <a:t>sinirlerin</a:t>
            </a:r>
            <a:r>
              <a:rPr lang="en-US" dirty="0"/>
              <a:t> </a:t>
            </a:r>
            <a:r>
              <a:rPr lang="en-US" dirty="0" err="1"/>
              <a:t>ucuna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</a:t>
            </a:r>
            <a:r>
              <a:rPr lang="en-US" dirty="0" err="1"/>
              <a:t>elektrod</a:t>
            </a:r>
            <a:r>
              <a:rPr lang="en-US" dirty="0"/>
              <a:t> </a:t>
            </a:r>
            <a:r>
              <a:rPr lang="en-US" dirty="0" err="1"/>
              <a:t>bağlarım</a:t>
            </a:r>
            <a:r>
              <a:rPr lang="en-US" dirty="0"/>
              <a:t>.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dirty="0" err="1"/>
              <a:t>elektrik</a:t>
            </a:r>
            <a:r>
              <a:rPr lang="en-US" dirty="0"/>
              <a:t> </a:t>
            </a:r>
            <a:r>
              <a:rPr lang="en-US" dirty="0" err="1"/>
              <a:t>sinyalleri</a:t>
            </a:r>
            <a:r>
              <a:rPr lang="en-US" dirty="0"/>
              <a:t>, </a:t>
            </a:r>
            <a:r>
              <a:rPr lang="en-US" dirty="0" err="1"/>
              <a:t>elektrik</a:t>
            </a:r>
            <a:r>
              <a:rPr lang="en-US" dirty="0"/>
              <a:t> </a:t>
            </a:r>
            <a:r>
              <a:rPr lang="en-US" dirty="0" err="1"/>
              <a:t>ölçüyo</a:t>
            </a:r>
            <a:r>
              <a:rPr lang="en-US" dirty="0"/>
              <a:t> baya.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voltmetreyi</a:t>
            </a:r>
            <a:r>
              <a:rPr lang="en-US" dirty="0"/>
              <a:t> </a:t>
            </a:r>
            <a:r>
              <a:rPr lang="en-US" dirty="0" err="1"/>
              <a:t>bağalyın</a:t>
            </a:r>
            <a:r>
              <a:rPr lang="en-US" dirty="0"/>
              <a:t> 0-1 le </a:t>
            </a:r>
            <a:r>
              <a:rPr lang="en-US" dirty="0" err="1"/>
              <a:t>elektrik</a:t>
            </a:r>
            <a:r>
              <a:rPr lang="en-US" dirty="0"/>
              <a:t> </a:t>
            </a:r>
            <a:r>
              <a:rPr lang="en-US" dirty="0" err="1"/>
              <a:t>geldiği</a:t>
            </a:r>
            <a:r>
              <a:rPr lang="en-US" dirty="0"/>
              <a:t> zaman </a:t>
            </a:r>
            <a:r>
              <a:rPr lang="en-US" dirty="0" err="1"/>
              <a:t>görürsünüz</a:t>
            </a:r>
            <a:r>
              <a:rPr lang="en-US" dirty="0"/>
              <a:t>. Bu </a:t>
            </a:r>
            <a:r>
              <a:rPr lang="en-US" dirty="0" err="1"/>
              <a:t>kediye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şekiller</a:t>
            </a:r>
            <a:r>
              <a:rPr lang="en-US" dirty="0"/>
              <a:t> </a:t>
            </a:r>
            <a:r>
              <a:rPr lang="en-US" dirty="0" err="1"/>
              <a:t>gösteriyo</a:t>
            </a:r>
            <a:r>
              <a:rPr lang="en-US" dirty="0"/>
              <a:t>, </a:t>
            </a:r>
            <a:r>
              <a:rPr lang="en-US" dirty="0" err="1"/>
              <a:t>kedi</a:t>
            </a:r>
            <a:r>
              <a:rPr lang="en-US" dirty="0"/>
              <a:t> </a:t>
            </a:r>
            <a:r>
              <a:rPr lang="en-US" dirty="0" err="1"/>
              <a:t>baygın</a:t>
            </a:r>
            <a:r>
              <a:rPr lang="en-US" dirty="0"/>
              <a:t>, </a:t>
            </a:r>
            <a:r>
              <a:rPr lang="en-US" dirty="0" err="1"/>
              <a:t>gözü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.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şekillere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hücrelerin</a:t>
            </a:r>
            <a:r>
              <a:rPr lang="en-US" dirty="0"/>
              <a:t> </a:t>
            </a:r>
            <a:r>
              <a:rPr lang="en-US" dirty="0" err="1"/>
              <a:t>cevap</a:t>
            </a:r>
            <a:r>
              <a:rPr lang="en-US" dirty="0"/>
              <a:t> </a:t>
            </a:r>
            <a:r>
              <a:rPr lang="en-US" dirty="0" err="1"/>
              <a:t>verdiğinigörüyor</a:t>
            </a:r>
            <a:r>
              <a:rPr lang="en-US" dirty="0"/>
              <a:t>. </a:t>
            </a: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insanla</a:t>
            </a:r>
            <a:r>
              <a:rPr lang="en-US" dirty="0"/>
              <a:t> da </a:t>
            </a:r>
            <a:r>
              <a:rPr lang="en-US" dirty="0" err="1"/>
              <a:t>denyiorlar</a:t>
            </a:r>
            <a:r>
              <a:rPr lang="en-US" dirty="0"/>
              <a:t>, tabi </a:t>
            </a:r>
            <a:r>
              <a:rPr lang="en-US" dirty="0" err="1"/>
              <a:t>insanı</a:t>
            </a:r>
            <a:r>
              <a:rPr lang="en-US" dirty="0"/>
              <a:t> </a:t>
            </a:r>
            <a:r>
              <a:rPr lang="en-US" dirty="0" err="1"/>
              <a:t>öldürmüyorlar</a:t>
            </a:r>
            <a:r>
              <a:rPr lang="en-US" dirty="0"/>
              <a:t>. Kedi ne </a:t>
            </a:r>
            <a:r>
              <a:rPr lang="en-US" dirty="0" err="1"/>
              <a:t>yazık</a:t>
            </a:r>
            <a:r>
              <a:rPr lang="en-US" dirty="0"/>
              <a:t> ki </a:t>
            </a:r>
            <a:r>
              <a:rPr lang="en-US" dirty="0" err="1"/>
              <a:t>ölüyor</a:t>
            </a:r>
            <a:r>
              <a:rPr lang="en-US" dirty="0"/>
              <a:t>. </a:t>
            </a:r>
            <a:r>
              <a:rPr lang="en-US" dirty="0" err="1"/>
              <a:t>Insanın</a:t>
            </a:r>
            <a:r>
              <a:rPr lang="en-US" dirty="0"/>
              <a:t> </a:t>
            </a:r>
            <a:r>
              <a:rPr lang="en-US" dirty="0" err="1"/>
              <a:t>beynine</a:t>
            </a:r>
            <a:r>
              <a:rPr lang="en-US" dirty="0"/>
              <a:t> </a:t>
            </a:r>
            <a:r>
              <a:rPr lang="en-US" dirty="0" err="1"/>
              <a:t>istediğiniz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elektrod</a:t>
            </a:r>
            <a:r>
              <a:rPr lang="en-US" dirty="0"/>
              <a:t> </a:t>
            </a:r>
            <a:r>
              <a:rPr lang="en-US" dirty="0" err="1"/>
              <a:t>bağlayıp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3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 x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benim</a:t>
            </a:r>
            <a:r>
              <a:rPr lang="en-US" dirty="0"/>
              <a:t> </a:t>
            </a:r>
            <a:r>
              <a:rPr lang="en-US" dirty="0" err="1"/>
              <a:t>inputlarım</a:t>
            </a:r>
            <a:r>
              <a:rPr lang="en-US" dirty="0"/>
              <a:t> </a:t>
            </a:r>
            <a:r>
              <a:rPr lang="en-US" dirty="0" err="1"/>
              <a:t>olsun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bunları</a:t>
            </a:r>
            <a:r>
              <a:rPr lang="en-US" dirty="0"/>
              <a:t> </a:t>
            </a:r>
            <a:r>
              <a:rPr lang="en-US" dirty="0" err="1"/>
              <a:t>toplayayım</a:t>
            </a:r>
            <a:r>
              <a:rPr lang="en-US" dirty="0"/>
              <a:t> 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fonksiyondan</a:t>
            </a:r>
            <a:r>
              <a:rPr lang="en-US" dirty="0"/>
              <a:t> </a:t>
            </a:r>
            <a:r>
              <a:rPr lang="en-US" dirty="0" err="1"/>
              <a:t>geçireyim</a:t>
            </a:r>
            <a:r>
              <a:rPr lang="en-US" dirty="0"/>
              <a:t> bi </a:t>
            </a:r>
            <a:r>
              <a:rPr lang="en-US" dirty="0" err="1"/>
              <a:t>çıktı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edeyim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4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 </a:t>
            </a:r>
            <a:r>
              <a:rPr lang="en-US" dirty="0" err="1"/>
              <a:t>örneğini</a:t>
            </a:r>
            <a:r>
              <a:rPr lang="en-US" dirty="0"/>
              <a:t> </a:t>
            </a:r>
            <a:r>
              <a:rPr lang="en-US" dirty="0" err="1"/>
              <a:t>hatırlayın</a:t>
            </a:r>
            <a:r>
              <a:rPr lang="en-US" dirty="0"/>
              <a:t> </a:t>
            </a:r>
            <a:r>
              <a:rPr lang="en-US" dirty="0" err="1"/>
              <a:t>ilkl</a:t>
            </a:r>
            <a:r>
              <a:rPr lang="en-US" dirty="0"/>
              <a:t> </a:t>
            </a:r>
            <a:r>
              <a:rPr lang="en-US" dirty="0" err="1"/>
              <a:t>dersten</a:t>
            </a:r>
            <a:r>
              <a:rPr lang="en-US" dirty="0"/>
              <a:t> </a:t>
            </a:r>
            <a:r>
              <a:rPr lang="en-US" dirty="0" err="1"/>
              <a:t>sahibinden</a:t>
            </a:r>
            <a:r>
              <a:rPr lang="en-US" dirty="0"/>
              <a:t>. </a:t>
            </a:r>
            <a:r>
              <a:rPr lang="en-US" dirty="0" err="1"/>
              <a:t>Metrekare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fiyat</a:t>
            </a:r>
            <a:r>
              <a:rPr lang="en-US" dirty="0"/>
              <a:t> </a:t>
            </a:r>
            <a:r>
              <a:rPr lang="en-US" dirty="0" err="1"/>
              <a:t>ıvardı</a:t>
            </a:r>
            <a:r>
              <a:rPr lang="en-US" dirty="0"/>
              <a:t>, </a:t>
            </a:r>
            <a:r>
              <a:rPr lang="en-US" dirty="0" err="1"/>
              <a:t>sonuç</a:t>
            </a:r>
            <a:r>
              <a:rPr lang="en-US" dirty="0"/>
              <a:t> eve satin </a:t>
            </a:r>
            <a:r>
              <a:rPr lang="en-US" dirty="0" err="1"/>
              <a:t>alayım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 </a:t>
            </a:r>
            <a:r>
              <a:rPr lang="en-US" dirty="0" err="1"/>
              <a:t>almayayım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? Basit mi evet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, </a:t>
            </a:r>
            <a:r>
              <a:rPr lang="en-US" dirty="0" err="1"/>
              <a:t>denenmiş</a:t>
            </a:r>
            <a:r>
              <a:rPr lang="en-US" dirty="0"/>
              <a:t> </a:t>
            </a:r>
            <a:r>
              <a:rPr lang="en-US" dirty="0" err="1"/>
              <a:t>çalıştığı</a:t>
            </a:r>
            <a:r>
              <a:rPr lang="en-US" dirty="0"/>
              <a:t> </a:t>
            </a:r>
            <a:r>
              <a:rPr lang="en-US" dirty="0" err="1"/>
              <a:t>bulunmuş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Alttaki</a:t>
            </a:r>
            <a:r>
              <a:rPr lang="en-US" dirty="0"/>
              <a:t> formula </a:t>
            </a:r>
            <a:r>
              <a:rPr lang="en-US" dirty="0" err="1"/>
              <a:t>bakın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formülüz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mi? evet </a:t>
            </a:r>
            <a:r>
              <a:rPr lang="en-US" dirty="0" err="1"/>
              <a:t>altta</a:t>
            </a:r>
            <a:r>
              <a:rPr lang="en-US" dirty="0"/>
              <a:t> </a:t>
            </a:r>
            <a:r>
              <a:rPr lang="en-US" dirty="0" err="1"/>
              <a:t>yatan</a:t>
            </a:r>
            <a:r>
              <a:rPr lang="en-US" dirty="0"/>
              <a:t> Numara </a:t>
            </a:r>
            <a:r>
              <a:rPr lang="en-US" dirty="0" err="1"/>
              <a:t>bu</a:t>
            </a:r>
            <a:r>
              <a:rPr lang="en-US" dirty="0"/>
              <a:t>, ama </a:t>
            </a:r>
            <a:r>
              <a:rPr lang="en-US" dirty="0" err="1"/>
              <a:t>bir</a:t>
            </a:r>
            <a:r>
              <a:rPr lang="en-US" dirty="0"/>
              <a:t> nonlinear </a:t>
            </a:r>
            <a:r>
              <a:rPr lang="en-US" dirty="0" err="1"/>
              <a:t>fonksiyondan</a:t>
            </a:r>
            <a:r>
              <a:rPr lang="en-US" dirty="0"/>
              <a:t> </a:t>
            </a:r>
            <a:r>
              <a:rPr lang="en-US" dirty="0" err="1"/>
              <a:t>geçiriyoruz</a:t>
            </a:r>
            <a:r>
              <a:rPr lang="en-US" dirty="0"/>
              <a:t>. </a:t>
            </a:r>
          </a:p>
          <a:p>
            <a:endParaRPr lang="en-US" dirty="0"/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2. 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Nonlineer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Aktivasyon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Fonksiyonları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Nonlineer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aktivasyon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fonksiyonları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öğrenmenin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taşlarından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sadece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lineer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fonksiyonlar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kullanılsaydı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karmaşık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öğrenemezdi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Nonlineer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aktivasyon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fonksiyonları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ReLU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sigmoid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şekillerde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işler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kabiliyeti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kazandırır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sayede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feature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set'inden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karmaşık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soyut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temsiller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3. Bias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nöronların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çıktısını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esnek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hale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getirir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iyi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öğrenmesini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sağlar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genellikle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başlangıçtaki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ağırlıkların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rastgele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atanmasıyla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durum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aslında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çeşit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katıyor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görünse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algoritması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(backpropagation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optimizasyon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algoritmaları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düzenleyerek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dönüştürür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Ayrıca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dropout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random initialization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yöntemler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kontrollü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overfitting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yapmasını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engeller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4. İyi Bir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Algoritması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algoritmaları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görünen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süreçleri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düzenleyen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backpropagation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gradyan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inişi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optimizasyon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teknikleriyle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teknikler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adımda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hatayı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azaltarak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doğru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yönlendirir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her 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başlangıçta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rastgele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görünse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belirli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amaç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doğrultusunda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Özet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gerçekten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büyük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miktarda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feature'lar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alıp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içeride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nonlineer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aktivasyon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fonksiyonları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belirli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düzeyde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işler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rastgelelik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kontrollü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nihayetinde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iyi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öğrenme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algoritması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gradyan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inişi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optimizasyon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yöntemleri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sayesinde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model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Başlangıçta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kaotik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görünen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süreç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eğitim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ilerledikçe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düzgün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rehberlik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Bir 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verdiğiniz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inceleyelim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### 1. **Bias (</a:t>
            </a:r>
            <a:r>
              <a:rPr lang="en-US" dirty="0" err="1"/>
              <a:t>Sapma</a:t>
            </a:r>
            <a:r>
              <a:rPr lang="en-US" dirty="0"/>
              <a:t>) </a:t>
            </a:r>
            <a:r>
              <a:rPr lang="en-US" dirty="0" err="1"/>
              <a:t>Olmasaydı</a:t>
            </a:r>
            <a:r>
              <a:rPr lang="en-US" dirty="0"/>
              <a:t> Ne </a:t>
            </a:r>
            <a:r>
              <a:rPr lang="en-US" dirty="0" err="1"/>
              <a:t>Olurdu</a:t>
            </a:r>
            <a:r>
              <a:rPr lang="en-US" dirty="0"/>
              <a:t>?**</a:t>
            </a:r>
          </a:p>
          <a:p>
            <a:r>
              <a:rPr lang="en-US" dirty="0"/>
              <a:t>Bias (</a:t>
            </a:r>
            <a:r>
              <a:rPr lang="en-US" dirty="0" err="1"/>
              <a:t>sapma</a:t>
            </a:r>
            <a:r>
              <a:rPr lang="en-US" dirty="0"/>
              <a:t>),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tahminlerini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esnek</a:t>
            </a:r>
            <a:r>
              <a:rPr lang="en-US" dirty="0"/>
              <a:t> hale </a:t>
            </a:r>
            <a:r>
              <a:rPr lang="en-US" dirty="0" err="1"/>
              <a:t>getirir</a:t>
            </a:r>
            <a:r>
              <a:rPr lang="en-US" dirty="0"/>
              <a:t>.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değerler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ağırlıkla</a:t>
            </a:r>
            <a:r>
              <a:rPr lang="en-US" dirty="0"/>
              <a:t> </a:t>
            </a:r>
            <a:r>
              <a:rPr lang="en-US" dirty="0" err="1"/>
              <a:t>çarpıldıktan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bias </a:t>
            </a:r>
            <a:r>
              <a:rPr lang="en-US" dirty="0" err="1"/>
              <a:t>eklenir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,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fonksiyonuna</a:t>
            </a:r>
            <a:r>
              <a:rPr lang="en-US" dirty="0"/>
              <a:t> </a:t>
            </a:r>
            <a:r>
              <a:rPr lang="en-US" dirty="0" err="1"/>
              <a:t>girmeden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kaydırma</a:t>
            </a:r>
            <a:r>
              <a:rPr lang="en-US" dirty="0"/>
              <a:t> (shift) </a:t>
            </a:r>
            <a:r>
              <a:rPr lang="en-US" dirty="0" err="1"/>
              <a:t>etkisi</a:t>
            </a:r>
            <a:r>
              <a:rPr lang="en-US" dirty="0"/>
              <a:t> </a:t>
            </a:r>
            <a:r>
              <a:rPr lang="en-US" dirty="0" err="1"/>
              <a:t>yaratır</a:t>
            </a:r>
            <a:r>
              <a:rPr lang="en-US" dirty="0"/>
              <a:t>. **Bias </a:t>
            </a:r>
            <a:r>
              <a:rPr lang="en-US" dirty="0" err="1"/>
              <a:t>olmadan</a:t>
            </a:r>
            <a:r>
              <a:rPr lang="en-US" dirty="0"/>
              <a:t> ne </a:t>
            </a:r>
            <a:r>
              <a:rPr lang="en-US" dirty="0" err="1"/>
              <a:t>olurdu</a:t>
            </a:r>
            <a:r>
              <a:rPr lang="en-US" dirty="0"/>
              <a:t>?**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Ağırlıkların</a:t>
            </a:r>
            <a:r>
              <a:rPr lang="en-US" dirty="0"/>
              <a:t> </a:t>
            </a:r>
            <a:r>
              <a:rPr lang="en-US" dirty="0" err="1"/>
              <a:t>öğrenebileceği</a:t>
            </a:r>
            <a:r>
              <a:rPr lang="en-US" dirty="0"/>
              <a:t> </a:t>
            </a:r>
            <a:r>
              <a:rPr lang="en-US" dirty="0" err="1"/>
              <a:t>sınırlı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aralık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 Bias, </a:t>
            </a:r>
            <a:r>
              <a:rPr lang="en-US" dirty="0" err="1"/>
              <a:t>çıktıları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doğrultuda</a:t>
            </a:r>
            <a:r>
              <a:rPr lang="en-US" dirty="0"/>
              <a:t> </a:t>
            </a:r>
            <a:r>
              <a:rPr lang="en-US" dirty="0" err="1"/>
              <a:t>kaydırdığı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bias </a:t>
            </a:r>
            <a:r>
              <a:rPr lang="en-US" dirty="0" err="1"/>
              <a:t>olmadan</a:t>
            </a:r>
            <a:r>
              <a:rPr lang="en-US" dirty="0"/>
              <a:t> model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orijinden</a:t>
            </a:r>
            <a:r>
              <a:rPr lang="en-US" dirty="0"/>
              <a:t> </a:t>
            </a:r>
            <a:r>
              <a:rPr lang="en-US" dirty="0" err="1"/>
              <a:t>geçen</a:t>
            </a:r>
            <a:r>
              <a:rPr lang="en-US" dirty="0"/>
              <a:t> (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sıfırdan</a:t>
            </a:r>
            <a:r>
              <a:rPr lang="en-US" dirty="0"/>
              <a:t> </a:t>
            </a:r>
            <a:r>
              <a:rPr lang="en-US" dirty="0" err="1"/>
              <a:t>başlayan</a:t>
            </a:r>
            <a:r>
              <a:rPr lang="en-US" dirty="0"/>
              <a:t>)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çözüm</a:t>
            </a:r>
            <a:r>
              <a:rPr lang="en-US" dirty="0"/>
              <a:t> </a:t>
            </a:r>
            <a:r>
              <a:rPr lang="en-US" dirty="0" err="1"/>
              <a:t>uzayına</a:t>
            </a:r>
            <a:r>
              <a:rPr lang="en-US" dirty="0"/>
              <a:t> </a:t>
            </a:r>
            <a:r>
              <a:rPr lang="en-US" dirty="0" err="1"/>
              <a:t>sıkışırdı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düşük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sergilerdi</a:t>
            </a:r>
            <a:r>
              <a:rPr lang="en-US" dirty="0"/>
              <a:t>,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öğrenebileceği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sınırlı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katmanlı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ağlarında</a:t>
            </a:r>
            <a:r>
              <a:rPr lang="en-US" dirty="0"/>
              <a:t>, bias </a:t>
            </a:r>
            <a:r>
              <a:rPr lang="en-US" dirty="0" err="1"/>
              <a:t>eksikliği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yeterince</a:t>
            </a:r>
            <a:r>
              <a:rPr lang="en-US" dirty="0"/>
              <a:t> </a:t>
            </a:r>
            <a:r>
              <a:rPr lang="en-US" dirty="0" err="1"/>
              <a:t>esnek</a:t>
            </a:r>
            <a:r>
              <a:rPr lang="en-US" dirty="0"/>
              <a:t> </a:t>
            </a:r>
            <a:r>
              <a:rPr lang="en-US" dirty="0" err="1"/>
              <a:t>olmasını</a:t>
            </a:r>
            <a:r>
              <a:rPr lang="en-US" dirty="0"/>
              <a:t> </a:t>
            </a:r>
            <a:r>
              <a:rPr lang="en-US" dirty="0" err="1"/>
              <a:t>engellerdi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da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problemleri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kapasitesini</a:t>
            </a:r>
            <a:r>
              <a:rPr lang="en-US" dirty="0"/>
              <a:t> </a:t>
            </a:r>
            <a:r>
              <a:rPr lang="en-US" dirty="0" err="1"/>
              <a:t>düşürürdü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 2. **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Lineer</a:t>
            </a:r>
            <a:r>
              <a:rPr lang="en-US" dirty="0"/>
              <a:t> </a:t>
            </a:r>
            <a:r>
              <a:rPr lang="en-US" dirty="0" err="1"/>
              <a:t>Olsaydı</a:t>
            </a:r>
            <a:r>
              <a:rPr lang="en-US" dirty="0"/>
              <a:t> Ne </a:t>
            </a:r>
            <a:r>
              <a:rPr lang="en-US" dirty="0" err="1"/>
              <a:t>Olurdu</a:t>
            </a:r>
            <a:r>
              <a:rPr lang="en-US" dirty="0"/>
              <a:t>?**</a:t>
            </a:r>
          </a:p>
          <a:p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ağında</a:t>
            </a:r>
            <a:r>
              <a:rPr lang="en-US" dirty="0"/>
              <a:t> </a:t>
            </a:r>
            <a:r>
              <a:rPr lang="en-US" dirty="0" err="1"/>
              <a:t>lineer</a:t>
            </a:r>
            <a:r>
              <a:rPr lang="en-US" dirty="0"/>
              <a:t> (</a:t>
            </a:r>
            <a:r>
              <a:rPr lang="en-US" dirty="0" err="1"/>
              <a:t>doğrusal</a:t>
            </a:r>
            <a:r>
              <a:rPr lang="en-US" dirty="0"/>
              <a:t>) </a:t>
            </a:r>
            <a:r>
              <a:rPr lang="en-US" dirty="0" err="1"/>
              <a:t>olsaydı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durum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kapasitesini</a:t>
            </a:r>
            <a:r>
              <a:rPr lang="en-US" dirty="0"/>
              <a:t> </a:t>
            </a:r>
            <a:r>
              <a:rPr lang="en-US" dirty="0" err="1"/>
              <a:t>ciddi</a:t>
            </a:r>
            <a:r>
              <a:rPr lang="en-US" dirty="0"/>
              <a:t> </a:t>
            </a:r>
            <a:r>
              <a:rPr lang="en-US" dirty="0" err="1"/>
              <a:t>anlamda</a:t>
            </a:r>
            <a:r>
              <a:rPr lang="en-US" dirty="0"/>
              <a:t> </a:t>
            </a:r>
            <a:r>
              <a:rPr lang="en-US" dirty="0" err="1"/>
              <a:t>sınırlandırırdı</a:t>
            </a:r>
            <a:r>
              <a:rPr lang="en-US" dirty="0"/>
              <a:t>. **</a:t>
            </a:r>
            <a:r>
              <a:rPr lang="en-US" dirty="0" err="1"/>
              <a:t>Neden</a:t>
            </a:r>
            <a:r>
              <a:rPr lang="en-US" dirty="0"/>
              <a:t> mi?**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lineer</a:t>
            </a:r>
            <a:r>
              <a:rPr lang="en-US" dirty="0"/>
              <a:t> </a:t>
            </a:r>
            <a:r>
              <a:rPr lang="en-US" dirty="0" err="1"/>
              <a:t>olsaydı</a:t>
            </a:r>
            <a:r>
              <a:rPr lang="en-US" dirty="0"/>
              <a:t>,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 </a:t>
            </a:r>
            <a:r>
              <a:rPr lang="en-US" dirty="0" err="1"/>
              <a:t>eklersek</a:t>
            </a:r>
            <a:r>
              <a:rPr lang="en-US" dirty="0"/>
              <a:t> </a:t>
            </a:r>
            <a:r>
              <a:rPr lang="en-US" dirty="0" err="1"/>
              <a:t>ekleyelim</a:t>
            </a:r>
            <a:r>
              <a:rPr lang="en-US" dirty="0"/>
              <a:t>,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katmanların</a:t>
            </a:r>
            <a:r>
              <a:rPr lang="en-US" dirty="0"/>
              <a:t> </a:t>
            </a:r>
            <a:r>
              <a:rPr lang="en-US" dirty="0" err="1"/>
              <a:t>birleşimi</a:t>
            </a:r>
            <a:r>
              <a:rPr lang="en-US" dirty="0"/>
              <a:t> </a:t>
            </a:r>
            <a:r>
              <a:rPr lang="en-US" dirty="0" err="1"/>
              <a:t>sonuçta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,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(non-linear)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kapasitesi</a:t>
            </a:r>
            <a:r>
              <a:rPr lang="en-US" dirty="0"/>
              <a:t> </a:t>
            </a:r>
            <a:r>
              <a:rPr lang="en-US" dirty="0" err="1"/>
              <a:t>kalmazdı</a:t>
            </a:r>
            <a:r>
              <a:rPr lang="en-US" dirty="0"/>
              <a:t>.</a:t>
            </a:r>
          </a:p>
          <a:p>
            <a:r>
              <a:rPr lang="en-US" dirty="0"/>
              <a:t>- Bir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ağının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gücü</a:t>
            </a:r>
            <a:r>
              <a:rPr lang="en-US" dirty="0"/>
              <a:t>,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fonksiyonları</a:t>
            </a:r>
            <a:r>
              <a:rPr lang="en-US" dirty="0"/>
              <a:t> </a:t>
            </a:r>
            <a:r>
              <a:rPr lang="en-US" dirty="0" err="1"/>
              <a:t>sayesinde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ilişkilerini</a:t>
            </a:r>
            <a:r>
              <a:rPr lang="en-US" dirty="0"/>
              <a:t> </a:t>
            </a:r>
            <a:r>
              <a:rPr lang="en-US" dirty="0" err="1"/>
              <a:t>modelleyebilmesidir</a:t>
            </a:r>
            <a:r>
              <a:rPr lang="en-US" dirty="0"/>
              <a:t>.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olursa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derinliğinin</a:t>
            </a:r>
            <a:r>
              <a:rPr lang="en-US" dirty="0"/>
              <a:t> </a:t>
            </a:r>
            <a:r>
              <a:rPr lang="en-US" dirty="0" err="1"/>
              <a:t>önemi</a:t>
            </a:r>
            <a:r>
              <a:rPr lang="en-US" dirty="0"/>
              <a:t> </a:t>
            </a:r>
            <a:r>
              <a:rPr lang="en-US" dirty="0" err="1"/>
              <a:t>kalmaz</a:t>
            </a:r>
            <a:r>
              <a:rPr lang="en-US" dirty="0"/>
              <a:t>,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yaptığı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ağının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kapasitesi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ölçüde</a:t>
            </a:r>
            <a:r>
              <a:rPr lang="en-US" dirty="0"/>
              <a:t> </a:t>
            </a:r>
            <a:r>
              <a:rPr lang="en-US" dirty="0" err="1"/>
              <a:t>düşer</a:t>
            </a:r>
            <a:r>
              <a:rPr lang="en-US" dirty="0"/>
              <a:t>,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tanıma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kümelerinde</a:t>
            </a:r>
            <a:r>
              <a:rPr lang="en-US" dirty="0"/>
              <a:t> </a:t>
            </a:r>
            <a:r>
              <a:rPr lang="en-US" dirty="0" err="1"/>
              <a:t>başarısız</a:t>
            </a:r>
            <a:r>
              <a:rPr lang="en-US" dirty="0"/>
              <a:t> </a:t>
            </a:r>
            <a:r>
              <a:rPr lang="en-US" dirty="0" err="1"/>
              <a:t>olurdu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 </a:t>
            </a:r>
            <a:r>
              <a:rPr lang="en-US" dirty="0" err="1"/>
              <a:t>Özetle</a:t>
            </a:r>
            <a:r>
              <a:rPr lang="en-US" dirty="0"/>
              <a:t>:</a:t>
            </a:r>
          </a:p>
          <a:p>
            <a:r>
              <a:rPr lang="en-US" dirty="0"/>
              <a:t>- **Bias </a:t>
            </a:r>
            <a:r>
              <a:rPr lang="en-US" dirty="0" err="1"/>
              <a:t>olmasaydı</a:t>
            </a:r>
            <a:r>
              <a:rPr lang="en-US" dirty="0"/>
              <a:t>**,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esnekliği</a:t>
            </a:r>
            <a:r>
              <a:rPr lang="en-US" dirty="0"/>
              <a:t> </a:t>
            </a:r>
            <a:r>
              <a:rPr lang="en-US" dirty="0" err="1"/>
              <a:t>azalır</a:t>
            </a:r>
            <a:r>
              <a:rPr lang="en-US" dirty="0"/>
              <a:t>, </a:t>
            </a:r>
            <a:r>
              <a:rPr lang="en-US" dirty="0" err="1"/>
              <a:t>çözümler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sınıra</a:t>
            </a:r>
            <a:r>
              <a:rPr lang="en-US" dirty="0"/>
              <a:t> </a:t>
            </a:r>
            <a:r>
              <a:rPr lang="en-US" dirty="0" err="1"/>
              <a:t>sıkışırdı</a:t>
            </a:r>
            <a:r>
              <a:rPr lang="en-US" dirty="0"/>
              <a:t>.</a:t>
            </a:r>
          </a:p>
          <a:p>
            <a:r>
              <a:rPr lang="en-US" dirty="0"/>
              <a:t>- **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lineer</a:t>
            </a:r>
            <a:r>
              <a:rPr lang="en-US" dirty="0"/>
              <a:t> </a:t>
            </a:r>
            <a:r>
              <a:rPr lang="en-US" dirty="0" err="1"/>
              <a:t>olsaydı</a:t>
            </a:r>
            <a:r>
              <a:rPr lang="en-US" dirty="0"/>
              <a:t>**, </a:t>
            </a:r>
            <a:r>
              <a:rPr lang="en-US" dirty="0" err="1"/>
              <a:t>ağın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katmanları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davranır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yapılarını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yeteneği</a:t>
            </a:r>
            <a:r>
              <a:rPr lang="en-US" dirty="0"/>
              <a:t> yok </a:t>
            </a:r>
            <a:r>
              <a:rPr lang="en-US" dirty="0" err="1"/>
              <a:t>olurdu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iki</a:t>
            </a:r>
            <a:r>
              <a:rPr lang="en-US" dirty="0"/>
              <a:t> durum,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ağlarının</a:t>
            </a:r>
            <a:r>
              <a:rPr lang="en-US" dirty="0"/>
              <a:t> </a:t>
            </a:r>
            <a:r>
              <a:rPr lang="en-US" dirty="0" err="1"/>
              <a:t>esnek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güçlü</a:t>
            </a:r>
            <a:r>
              <a:rPr lang="en-US" dirty="0"/>
              <a:t> </a:t>
            </a:r>
            <a:r>
              <a:rPr lang="en-US" dirty="0" err="1"/>
              <a:t>yapısını</a:t>
            </a:r>
            <a:r>
              <a:rPr lang="en-US" dirty="0"/>
              <a:t> </a:t>
            </a:r>
            <a:r>
              <a:rPr lang="en-US" dirty="0" err="1"/>
              <a:t>korumak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neden</a:t>
            </a:r>
            <a:r>
              <a:rPr lang="en-US" dirty="0"/>
              <a:t> bias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aktivasyon</a:t>
            </a:r>
            <a:r>
              <a:rPr lang="en-US" dirty="0"/>
              <a:t> </a:t>
            </a:r>
            <a:r>
              <a:rPr lang="en-US" dirty="0" err="1"/>
              <a:t>fonksiyonlarının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gösteriyor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Nonlineerliği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sağlayacağız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85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7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07111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3556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9217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15819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68248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69205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1675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58690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51580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23188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64148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4264941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63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24476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iessner.github.io/I2DL/material/Lectures/3.Intro2NN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iessner.github.io/I2DL/material/Lectures/3.Intro2NN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niessner.github.io/I2DL/material/Lectures/3.Intro2NN.pdf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iessner.github.io/I2DL/material/Lectures/3.Intro2NN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iessner.github.io/I2DL/material/Lectures/3.Intro2NN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@ghassemi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youtube.com/@ghassemi" TargetMode="External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.png"/><Relationship Id="rId5" Type="http://schemas.openxmlformats.org/officeDocument/2006/relationships/customXml" Target="../ink/ink1.xml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@ghassem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hyperlink" Target="https://www.youtube.com/watch?v=hb5d2vei9fk&amp;ab_channel=YusufSinanAkgu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iessner.github.io/I2DL/material/Lectures/3.Intro2NN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iessner.github.io/I2DL/material/Lectures/3.Intro2NN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iessner.github.io/I2DL/material/Lectures/3.Intro2N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7" descr="sis, metin, tasarım içeren bir resim&#10;&#10;Açıklama otomatik olarak oluşturuldu">
            <a:extLst>
              <a:ext uri="{FF2B5EF4-FFF2-40B4-BE49-F238E27FC236}">
                <a16:creationId xmlns:a16="http://schemas.microsoft.com/office/drawing/2014/main" id="{62E02930-9E48-68BC-5D41-E3A95C5D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0958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996170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Uygulamalı Doğal Dil İşleme</a:t>
            </a:r>
          </a:p>
          <a:p>
            <a:pPr algn="ctr"/>
            <a:r>
              <a:rPr lang="tr-T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Kemal Can Kara</a:t>
            </a:r>
            <a:r>
              <a:rPr lang="en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8517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 err="1">
                <a:solidFill>
                  <a:schemeClr val="accent2"/>
                </a:solidFill>
                <a:latin typeface="Arial"/>
                <a:cs typeface="Arial"/>
              </a:rPr>
              <a:t>Intro</a:t>
            </a:r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tr-TR" sz="1800" b="1" dirty="0" err="1">
                <a:solidFill>
                  <a:schemeClr val="accent2"/>
                </a:solidFill>
                <a:latin typeface="Arial"/>
                <a:cs typeface="Arial"/>
              </a:rPr>
              <a:t>to</a:t>
            </a:r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tr-TR" sz="1800" b="1" dirty="0" err="1">
                <a:solidFill>
                  <a:schemeClr val="accent2"/>
                </a:solidFill>
                <a:latin typeface="Arial"/>
                <a:cs typeface="Arial"/>
              </a:rPr>
              <a:t>Neural</a:t>
            </a:r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Network</a:t>
            </a:r>
          </a:p>
          <a:p>
            <a:pPr algn="ctr" defTabSz="685800"/>
            <a:endParaRPr lang="tr-TR" sz="18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25 </a:t>
            </a:r>
            <a:r>
              <a:rPr lang="tr-TR" sz="1800" b="1" dirty="0" err="1">
                <a:solidFill>
                  <a:schemeClr val="accent2"/>
                </a:solidFill>
                <a:latin typeface="Arial"/>
                <a:cs typeface="Arial"/>
              </a:rPr>
              <a:t>October</a:t>
            </a:r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2024</a:t>
            </a:r>
          </a:p>
          <a:p>
            <a:pPr algn="ctr" defTabSz="685800"/>
            <a:endParaRPr lang="tr-TR" sz="18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3585F9F4-E8C7-D48D-459C-5E6C8EFDD07A}"/>
              </a:ext>
            </a:extLst>
          </p:cNvPr>
          <p:cNvSpPr/>
          <p:nvPr/>
        </p:nvSpPr>
        <p:spPr>
          <a:xfrm>
            <a:off x="580528" y="6120165"/>
            <a:ext cx="166688" cy="166688"/>
          </a:xfrm>
          <a:prstGeom prst="ellipse">
            <a:avLst/>
          </a:prstGeom>
          <a:ln w="12700">
            <a:solidFill>
              <a:srgbClr val="EC652B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Arial"/>
                <a:ea typeface="Arial"/>
                <a:cs typeface="Arial"/>
                <a:sym typeface="Arial"/>
              </a:defRPr>
            </a:pP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</p:txBody>
      </p:sp>
      <p:pic>
        <p:nvPicPr>
          <p:cNvPr id="5" name="flo_group_logo_sunum-10.png" descr="flo_group_logo_sunum-10.png">
            <a:extLst>
              <a:ext uri="{FF2B5EF4-FFF2-40B4-BE49-F238E27FC236}">
                <a16:creationId xmlns:a16="http://schemas.microsoft.com/office/drawing/2014/main" id="{6DD816EC-71E5-DCA8-05FF-8BDF84F6570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9305" y="555855"/>
            <a:ext cx="1035495" cy="3473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9">
            <a:extLst>
              <a:ext uri="{FF2B5EF4-FFF2-40B4-BE49-F238E27FC236}">
                <a16:creationId xmlns:a16="http://schemas.microsoft.com/office/drawing/2014/main" id="{338B7640-00D9-5A24-41E6-697885B5CA41}"/>
              </a:ext>
            </a:extLst>
          </p:cNvPr>
          <p:cNvSpPr txBox="1"/>
          <p:nvPr/>
        </p:nvSpPr>
        <p:spPr>
          <a:xfrm>
            <a:off x="614179" y="6120165"/>
            <a:ext cx="99387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b="0">
                <a:latin typeface="Galano Grotesque Medium"/>
                <a:ea typeface="Galano Grotesque Medium"/>
                <a:cs typeface="Galano Grotesque Medium"/>
                <a:sym typeface="Galano Grotesque Medium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sym typeface="Galano Grotesque Medium"/>
              </a:rPr>
              <a:t>1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sym typeface="Galano Grotesque Medium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A614BC08-75C4-B4DE-FF2E-9BB529C627C9}"/>
              </a:ext>
            </a:extLst>
          </p:cNvPr>
          <p:cNvSpPr/>
          <p:nvPr/>
        </p:nvSpPr>
        <p:spPr>
          <a:xfrm rot="3637013">
            <a:off x="10098024" y="3763836"/>
            <a:ext cx="3174001" cy="2535370"/>
          </a:xfrm>
          <a:prstGeom prst="hexagon">
            <a:avLst/>
          </a:prstGeom>
          <a:solidFill>
            <a:srgbClr val="FB671F">
              <a:alpha val="45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7C382D8-43C5-F801-59E5-C5F953697D21}"/>
              </a:ext>
            </a:extLst>
          </p:cNvPr>
          <p:cNvSpPr/>
          <p:nvPr/>
        </p:nvSpPr>
        <p:spPr>
          <a:xfrm rot="3583880">
            <a:off x="7122038" y="1875002"/>
            <a:ext cx="3405051" cy="2641135"/>
          </a:xfrm>
          <a:prstGeom prst="hexagon">
            <a:avLst/>
          </a:prstGeom>
          <a:solidFill>
            <a:srgbClr val="FB671F">
              <a:alpha val="168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1A8C5567-72D9-A98A-2218-DD04633C102E}"/>
              </a:ext>
            </a:extLst>
          </p:cNvPr>
          <p:cNvSpPr/>
          <p:nvPr/>
        </p:nvSpPr>
        <p:spPr>
          <a:xfrm rot="3597553">
            <a:off x="9806828" y="446284"/>
            <a:ext cx="3405051" cy="2641135"/>
          </a:xfrm>
          <a:prstGeom prst="hexagon">
            <a:avLst/>
          </a:prstGeom>
          <a:solidFill>
            <a:srgbClr val="FB671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77891D-F2FF-C426-D35E-EE850B0D7B7A}"/>
              </a:ext>
            </a:extLst>
          </p:cNvPr>
          <p:cNvCxnSpPr/>
          <p:nvPr/>
        </p:nvCxnSpPr>
        <p:spPr>
          <a:xfrm>
            <a:off x="1373069" y="5537209"/>
            <a:ext cx="0" cy="132079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28AA4CAC-CFFF-1383-C64C-8BB3C6B3ABEC}"/>
              </a:ext>
            </a:extLst>
          </p:cNvPr>
          <p:cNvCxnSpPr>
            <a:cxnSpLocks/>
          </p:cNvCxnSpPr>
          <p:nvPr/>
        </p:nvCxnSpPr>
        <p:spPr>
          <a:xfrm>
            <a:off x="1373069" y="-1"/>
            <a:ext cx="0" cy="1320791"/>
          </a:xfrm>
          <a:prstGeom prst="line">
            <a:avLst/>
          </a:prstGeom>
          <a:ln w="19050">
            <a:solidFill>
              <a:srgbClr val="FB671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0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Linear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Score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30BE3-2D7C-9B99-95D8-8D29F1D8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35" y="1676399"/>
            <a:ext cx="8455815" cy="3532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7EB43-0058-B7A4-3CD4-2E5DD2040DE4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98854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5B311-7FE2-5F3B-5E9D-EE4D425D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68" y="1634836"/>
            <a:ext cx="10270591" cy="3223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6946F4-A20F-E62D-B1B7-82A75E757C70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05596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6CCDA-02D4-2D1F-0A47-C3993BFF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3" y="2359891"/>
            <a:ext cx="3098800" cy="238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285F6-477F-C002-B9FA-A81A0CB1F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727" y="817282"/>
            <a:ext cx="7010400" cy="5223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F3923-C3E9-E90C-7CFA-744035C5429E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5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41948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D3E0A-0259-AF93-29BA-4ACD32CD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72" y="1245919"/>
            <a:ext cx="8751455" cy="47507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85D218-1C9E-61BF-E135-CD2DD9732C0D}"/>
              </a:ext>
            </a:extLst>
          </p:cNvPr>
          <p:cNvSpPr/>
          <p:nvPr/>
        </p:nvSpPr>
        <p:spPr>
          <a:xfrm>
            <a:off x="9365673" y="5084618"/>
            <a:ext cx="1662546" cy="13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33B36-01B5-10A0-468F-96722A96746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85321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53335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TR" sz="2400" dirty="0">
                <a:solidFill>
                  <a:srgbClr val="7030A0"/>
                </a:solidFill>
              </a:rPr>
              <a:t>Neural Network Playground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B75C9-93C7-2B38-3B1C-86056040396A}"/>
              </a:ext>
            </a:extLst>
          </p:cNvPr>
          <p:cNvSpPr txBox="1"/>
          <p:nvPr/>
        </p:nvSpPr>
        <p:spPr>
          <a:xfrm>
            <a:off x="1828800" y="173181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  <a:p>
            <a:endParaRPr lang="en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C96E1-853A-68AC-8ED6-251EE0533935}"/>
              </a:ext>
            </a:extLst>
          </p:cNvPr>
          <p:cNvSpPr txBox="1"/>
          <p:nvPr/>
        </p:nvSpPr>
        <p:spPr>
          <a:xfrm>
            <a:off x="1662545" y="1685651"/>
            <a:ext cx="352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https://playground.tensorflow.org/</a:t>
            </a:r>
            <a:r>
              <a:rPr lang="en-US" dirty="0"/>
              <a:t> </a:t>
            </a:r>
            <a:endParaRPr lang="en-TR" dirty="0"/>
          </a:p>
        </p:txBody>
      </p:sp>
      <p:pic>
        <p:nvPicPr>
          <p:cNvPr id="1028" name="Picture 4" descr="Understanding neural networks with TensorFlow Playground | Google Cloud Blog">
            <a:extLst>
              <a:ext uri="{FF2B5EF4-FFF2-40B4-BE49-F238E27FC236}">
                <a16:creationId xmlns:a16="http://schemas.microsoft.com/office/drawing/2014/main" id="{154D742A-9067-0787-CAC2-5515954D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677" y="2755528"/>
            <a:ext cx="6415313" cy="37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98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6DA0B-DB19-0599-8B2B-AE193FB5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8B230E-8175-1509-BC00-D3E3DDCA7BA4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24B97-A57E-FF17-A16E-FC2F29538CA4}"/>
              </a:ext>
            </a:extLst>
          </p:cNvPr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FBCFC-7B4E-9743-2704-F12E3BF2A44B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I2DL: Prof. Niessner 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F7B9A-63C3-21DE-8A2B-9DF9057BF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08314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1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C50C2-515B-3DE1-BD52-622F7FB6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71164"/>
            <a:ext cx="7772400" cy="43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1884B-C5D1-F45B-3D8A-217080E44F81}"/>
              </a:ext>
            </a:extLst>
          </p:cNvPr>
          <p:cNvSpPr txBox="1"/>
          <p:nvPr/>
        </p:nvSpPr>
        <p:spPr>
          <a:xfrm>
            <a:off x="5376672" y="2414016"/>
            <a:ext cx="1902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dirty="0"/>
              <a:t>TEŞEKKÜRLER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88B97-34EE-69D1-FCCA-066245ED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91" y="1931425"/>
            <a:ext cx="8603413" cy="2777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A5445-856E-DEA8-ED30-A4E3398CC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047" y="1931425"/>
            <a:ext cx="4356157" cy="2777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9C87D-E298-0CDA-C011-682FA94E573C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5"/>
              </a:rPr>
              <a:t>Prof. Ghassemi Lectures and Tutorials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643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9C87D-E298-0CDA-C011-682FA94E573C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9BB96-7BFD-48A2-3D53-3E0E956A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38" y="1694720"/>
            <a:ext cx="10277723" cy="33262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391299-F212-6DC2-1D71-DA5008A9A591}"/>
                  </a:ext>
                </a:extLst>
              </p14:cNvPr>
              <p14:cNvContentPartPr/>
              <p14:nvPr/>
            </p14:nvContentPartPr>
            <p14:xfrm>
              <a:off x="3632324" y="3711185"/>
              <a:ext cx="963000" cy="14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391299-F212-6DC2-1D71-DA5008A9A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4684" y="3693545"/>
                <a:ext cx="998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718CD44-4B12-B3AB-1DFF-AB6638154B1C}"/>
                  </a:ext>
                </a:extLst>
              </p14:cNvPr>
              <p14:cNvContentPartPr/>
              <p14:nvPr/>
            </p14:nvContentPartPr>
            <p14:xfrm>
              <a:off x="3568964" y="3964985"/>
              <a:ext cx="1113120" cy="40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718CD44-4B12-B3AB-1DFF-AB6638154B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1324" y="3946985"/>
                <a:ext cx="11487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6CBB28-EF24-2BEA-FDD5-21D1C054F67C}"/>
                  </a:ext>
                </a:extLst>
              </p14:cNvPr>
              <p14:cNvContentPartPr/>
              <p14:nvPr/>
            </p14:nvContentPartPr>
            <p14:xfrm>
              <a:off x="3814484" y="4232465"/>
              <a:ext cx="389160" cy="2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6CBB28-EF24-2BEA-FDD5-21D1C054F6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6484" y="4214465"/>
                <a:ext cx="42480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13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ADCC9-6CF0-B8CB-D59C-75643E73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57" y="1727327"/>
            <a:ext cx="9959485" cy="3403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8243C-29F4-9B30-C54B-AF67C60CD7CA}"/>
              </a:ext>
            </a:extLst>
          </p:cNvPr>
          <p:cNvSpPr txBox="1"/>
          <p:nvPr/>
        </p:nvSpPr>
        <p:spPr>
          <a:xfrm>
            <a:off x="0" y="6559972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Prof. Ghassemi Lectures and Tutorials</a:t>
            </a:r>
            <a:endParaRPr lang="en-TR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48B38-A394-E704-8DB1-10E35743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27328"/>
            <a:ext cx="5052818" cy="3403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503421-0422-3137-ED02-5AADEBCED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265997"/>
            <a:ext cx="5334504" cy="38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8D683-BC00-C6AD-0C6D-93CB5A90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672" y="1282417"/>
            <a:ext cx="7202656" cy="406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7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B48CA-DF99-9558-7565-BE59C61CC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84" y="1694688"/>
            <a:ext cx="11087631" cy="38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EF980-04C9-3EC4-C08F-4CDA26289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469966"/>
            <a:ext cx="3735832" cy="3918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5268A-2E37-D6B3-1EF7-29B8C5800010}"/>
              </a:ext>
            </a:extLst>
          </p:cNvPr>
          <p:cNvSpPr txBox="1"/>
          <p:nvPr/>
        </p:nvSpPr>
        <p:spPr>
          <a:xfrm>
            <a:off x="512064" y="1914144"/>
            <a:ext cx="61935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This idea of stacking simple functionsi to create more complex functions is the intuition behind </a:t>
            </a:r>
            <a:r>
              <a:rPr lang="en-TR" b="1" dirty="0"/>
              <a:t>neural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The sigmoid is referred to as an activation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Each instance where an activation function is referred to as a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576151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9A648-A7E3-5BC7-71A3-769C3E41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192" y="1767231"/>
            <a:ext cx="4173744" cy="3323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2BD555-5B97-419C-7B3C-32872D0D5C0F}"/>
              </a:ext>
            </a:extLst>
          </p:cNvPr>
          <p:cNvSpPr txBox="1"/>
          <p:nvPr/>
        </p:nvSpPr>
        <p:spPr>
          <a:xfrm>
            <a:off x="512065" y="1914144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Set of nodes combined together -&gt;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BC036-1BC9-9D7C-8A2C-357925E6000A}"/>
              </a:ext>
            </a:extLst>
          </p:cNvPr>
          <p:cNvSpPr txBox="1"/>
          <p:nvPr/>
        </p:nvSpPr>
        <p:spPr>
          <a:xfrm>
            <a:off x="4155311" y="1926336"/>
            <a:ext cx="90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b="1" dirty="0"/>
              <a:t>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EE649-DAEF-07D9-0DAE-6197DA561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094" y="1840335"/>
            <a:ext cx="4081939" cy="3250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92B02-F0CC-63FB-5CB6-D566B87940BD}"/>
              </a:ext>
            </a:extLst>
          </p:cNvPr>
          <p:cNvSpPr txBox="1"/>
          <p:nvPr/>
        </p:nvSpPr>
        <p:spPr>
          <a:xfrm>
            <a:off x="512064" y="2517546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Fully connected, feed forward neural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18F384-DE30-8EB1-2C80-74B6FCBE2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093" y="1840335"/>
            <a:ext cx="4081939" cy="3250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D7B2DB-1E4D-F9C5-1555-60F5610F15F0}"/>
              </a:ext>
            </a:extLst>
          </p:cNvPr>
          <p:cNvSpPr txBox="1"/>
          <p:nvPr/>
        </p:nvSpPr>
        <p:spPr>
          <a:xfrm>
            <a:off x="512063" y="2517545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trike="sngStrike" dirty="0">
                <a:solidFill>
                  <a:srgbClr val="FF0000"/>
                </a:solidFill>
              </a:rPr>
              <a:t>Fully connected</a:t>
            </a:r>
            <a:r>
              <a:rPr lang="en-TR" dirty="0"/>
              <a:t>, feed forward neural network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9F3577-E532-212D-79C4-CB4FB303A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699" y="2032473"/>
            <a:ext cx="4679757" cy="30501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FA236A-1E1B-0D1D-9BB2-D2660C8FFFF5}"/>
              </a:ext>
            </a:extLst>
          </p:cNvPr>
          <p:cNvSpPr txBox="1"/>
          <p:nvPr/>
        </p:nvSpPr>
        <p:spPr>
          <a:xfrm>
            <a:off x="512063" y="2517545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Fully connected, </a:t>
            </a:r>
            <a:r>
              <a:rPr lang="en-TR" strike="sngStrike" dirty="0">
                <a:solidFill>
                  <a:srgbClr val="FF0000"/>
                </a:solidFill>
              </a:rPr>
              <a:t>feed forward </a:t>
            </a:r>
            <a:r>
              <a:rPr lang="en-TR" dirty="0"/>
              <a:t>neural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DED1DC-C4A6-E26F-C6B4-9C17806B928A}"/>
              </a:ext>
            </a:extLst>
          </p:cNvPr>
          <p:cNvSpPr txBox="1"/>
          <p:nvPr/>
        </p:nvSpPr>
        <p:spPr>
          <a:xfrm>
            <a:off x="557968" y="3427305"/>
            <a:ext cx="449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Notice that the number of model parameters will </a:t>
            </a:r>
            <a:r>
              <a:rPr lang="en-US" dirty="0" err="1"/>
              <a:t>i</a:t>
            </a:r>
            <a:r>
              <a:rPr lang="en-TR" dirty="0"/>
              <a:t>ncrease very quickly.</a:t>
            </a:r>
          </a:p>
        </p:txBody>
      </p:sp>
    </p:spTree>
    <p:extLst>
      <p:ext uri="{BB962C8B-B14F-4D97-AF65-F5344CB8AC3E}">
        <p14:creationId xmlns:p14="http://schemas.microsoft.com/office/powerpoint/2010/main" val="340834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9" grpId="2"/>
      <p:bldP spid="14" grpId="0"/>
      <p:bldP spid="14" grpId="1"/>
      <p:bldP spid="14" grpId="2"/>
      <p:bldP spid="26" grpId="0"/>
      <p:bldP spid="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652E0-A238-5E10-0EEC-6B6D34B4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82" y="1546753"/>
            <a:ext cx="4787790" cy="3353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172AB8-071D-F0E6-B7C7-1B90B5669C37}"/>
              </a:ext>
            </a:extLst>
          </p:cNvPr>
          <p:cNvSpPr txBox="1"/>
          <p:nvPr/>
        </p:nvSpPr>
        <p:spPr>
          <a:xfrm>
            <a:off x="670560" y="2332880"/>
            <a:ext cx="5086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Howewer, the gradient in the loss is no longer smooth like it was in logistic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Many random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Smarter gradient descent techniques.</a:t>
            </a:r>
          </a:p>
        </p:txBody>
      </p:sp>
    </p:spTree>
    <p:extLst>
      <p:ext uri="{BB962C8B-B14F-4D97-AF65-F5344CB8AC3E}">
        <p14:creationId xmlns:p14="http://schemas.microsoft.com/office/powerpoint/2010/main" val="2111110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Summary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64DC2-E83B-D1D6-C2B9-76C12CC6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9" y="1371599"/>
            <a:ext cx="9255318" cy="35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8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E4E0A-B7E7-92C4-5ACF-7019B5425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41F26C-E38F-CBF7-B3B7-47097E461CC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0FA49-614E-1804-8237-4650C79AF189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C6082-9D58-46E8-B4AC-C4F342A0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5" y="1546698"/>
            <a:ext cx="7446929" cy="248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usion killer : Epoch Vs Batch size Vs Iteration">
            <a:extLst>
              <a:ext uri="{FF2B5EF4-FFF2-40B4-BE49-F238E27FC236}">
                <a16:creationId xmlns:a16="http://schemas.microsoft.com/office/drawing/2014/main" id="{DADFD691-E533-87DD-3272-CAC197E1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494" y="1347687"/>
            <a:ext cx="4107369" cy="41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9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58AE84-2003-0A88-692A-E3E33140B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53"/>
          <a:stretch/>
        </p:blipFill>
        <p:spPr>
          <a:xfrm>
            <a:off x="3298046" y="623041"/>
            <a:ext cx="6199522" cy="50464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13D5AA-BEF6-071D-50C5-B0A3E3AA806D}"/>
              </a:ext>
            </a:extLst>
          </p:cNvPr>
          <p:cNvSpPr/>
          <p:nvPr/>
        </p:nvSpPr>
        <p:spPr>
          <a:xfrm>
            <a:off x="3852672" y="4986528"/>
            <a:ext cx="3179951" cy="1420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06376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2677A-D8E2-E7EB-BA1D-A9D57AA4F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8" b="20889"/>
          <a:stretch/>
        </p:blipFill>
        <p:spPr>
          <a:xfrm>
            <a:off x="3444367" y="797135"/>
            <a:ext cx="5303266" cy="52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81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8DEA1-A741-7C29-537C-8EEE473FD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" t="-3200" r="460" b="44311"/>
          <a:stretch/>
        </p:blipFill>
        <p:spPr>
          <a:xfrm>
            <a:off x="3121152" y="1163562"/>
            <a:ext cx="5992706" cy="45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76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Networks 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E778B-EB22-C9A3-091E-47DC801F8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46"/>
          <a:stretch/>
        </p:blipFill>
        <p:spPr>
          <a:xfrm>
            <a:off x="2498308" y="1207272"/>
            <a:ext cx="7195384" cy="44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7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93886-D0DD-289C-AE19-57EFE297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45AA38-67CE-EC42-2873-7C3F81E6BFF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22DCC-63ED-0170-F99D-6B8B9BE0977B}"/>
              </a:ext>
            </a:extLst>
          </p:cNvPr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C796B-BEFF-039F-95D1-0A96B8A11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21" b="17693"/>
          <a:stretch/>
        </p:blipFill>
        <p:spPr>
          <a:xfrm>
            <a:off x="691020" y="2092035"/>
            <a:ext cx="10560577" cy="30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0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THE END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1884B-C5D1-F45B-3D8A-217080E44F81}"/>
              </a:ext>
            </a:extLst>
          </p:cNvPr>
          <p:cNvSpPr txBox="1"/>
          <p:nvPr/>
        </p:nvSpPr>
        <p:spPr>
          <a:xfrm>
            <a:off x="5376672" y="2414016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7927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39318" y="81023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Hubel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and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Wiesel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Experiment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847E2-343B-446F-DA58-561F2B126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782" y="911685"/>
            <a:ext cx="5705764" cy="37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Biological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versus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Neural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5EE50-6179-C2F5-EB2C-EF85A597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3" y="2250485"/>
            <a:ext cx="11929034" cy="2754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DEACF-52D8-4A86-D962-1444BA646CDB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YusufSinanAkgul</a:t>
            </a:r>
            <a:endParaRPr lang="en-TR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F17D43-2D4F-3DAF-68AA-575620CB2BEA}"/>
                  </a:ext>
                </a:extLst>
              </p:cNvPr>
              <p:cNvSpPr txBox="1"/>
              <p:nvPr/>
            </p:nvSpPr>
            <p:spPr>
              <a:xfrm>
                <a:off x="3287949" y="5466945"/>
                <a:ext cx="1032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R" dirty="0">
                    <a:ea typeface="Cambria Math" panose="02040503050406030204" pitchFamily="18" charset="0"/>
                  </a:rPr>
                  <a:t>f(</a:t>
                </a:r>
                <a14:m>
                  <m:oMath xmlns:m="http://schemas.openxmlformats.org/officeDocument/2006/math">
                    <m:r>
                      <a:rPr lang="en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TR" dirty="0"/>
                  <a:t>Xi.Wi)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F17D43-2D4F-3DAF-68AA-575620CB2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949" y="5466945"/>
                <a:ext cx="1032462" cy="369332"/>
              </a:xfrm>
              <a:prstGeom prst="rect">
                <a:avLst/>
              </a:prstGeom>
              <a:blipFill>
                <a:blip r:embed="rId5"/>
                <a:stretch>
                  <a:fillRect l="-4819" t="-6667" r="-3614" b="-2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10E790-3DE6-1532-55F6-00186AA73FD7}"/>
              </a:ext>
            </a:extLst>
          </p:cNvPr>
          <p:cNvSpPr txBox="1"/>
          <p:nvPr/>
        </p:nvSpPr>
        <p:spPr>
          <a:xfrm>
            <a:off x="4708187" y="5466945"/>
            <a:ext cx="154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TR" dirty="0"/>
              <a:t> – sigmoid etc</a:t>
            </a:r>
          </a:p>
        </p:txBody>
      </p:sp>
    </p:spTree>
    <p:extLst>
      <p:ext uri="{BB962C8B-B14F-4D97-AF65-F5344CB8AC3E}">
        <p14:creationId xmlns:p14="http://schemas.microsoft.com/office/powerpoint/2010/main" val="20102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53335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Yapay Sinir Hücresi ile Ev Satış Tahmini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DC15C-1B1F-9BF2-3588-234242ADD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70" y="1619225"/>
            <a:ext cx="5159086" cy="3619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887CB-B4E7-98DF-3836-B2AE04F0BE9E}"/>
              </a:ext>
            </a:extLst>
          </p:cNvPr>
          <p:cNvSpPr txBox="1"/>
          <p:nvPr/>
        </p:nvSpPr>
        <p:spPr>
          <a:xfrm>
            <a:off x="3563028" y="267392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TR" dirty="0"/>
              <a:t>^2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9A91A-26B4-E987-0446-ACC32961A229}"/>
              </a:ext>
            </a:extLst>
          </p:cNvPr>
          <p:cNvSpPr txBox="1"/>
          <p:nvPr/>
        </p:nvSpPr>
        <p:spPr>
          <a:xfrm>
            <a:off x="3664681" y="3956351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TL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66BE8-5C7F-2A54-2545-576FB6F1D4F2}"/>
              </a:ext>
            </a:extLst>
          </p:cNvPr>
          <p:cNvSpPr txBox="1"/>
          <p:nvPr/>
        </p:nvSpPr>
        <p:spPr>
          <a:xfrm>
            <a:off x="3870163" y="5773667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(m^2 * W1 + TL *W2 + b)&gt;0</a:t>
            </a:r>
            <a:endParaRPr lang="en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07C61-F83E-7AE4-1ACE-0AC468645862}"/>
              </a:ext>
            </a:extLst>
          </p:cNvPr>
          <p:cNvSpPr txBox="1"/>
          <p:nvPr/>
        </p:nvSpPr>
        <p:spPr>
          <a:xfrm>
            <a:off x="0" y="6537251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YusufSinanAkgul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43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Linear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Score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06A47-01AD-4E40-1457-EC3EAA89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30" y="1219200"/>
            <a:ext cx="7451940" cy="3117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455F98-8450-6BF8-904D-0FA63FFB0314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31366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Linear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Score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D6953-8FD2-2013-41E2-D71CC09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56" y="1468582"/>
            <a:ext cx="8911692" cy="39762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B6A11D-999D-605E-1B32-0760B9E4205F}"/>
              </a:ext>
            </a:extLst>
          </p:cNvPr>
          <p:cNvSpPr/>
          <p:nvPr/>
        </p:nvSpPr>
        <p:spPr>
          <a:xfrm>
            <a:off x="9365673" y="5084618"/>
            <a:ext cx="1662546" cy="13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67F48-1FE2-0A4F-8AE0-2EBB191234DC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99314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191524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Linear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Score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 charset="0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 charset="0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09B8E-1851-06A6-4E7B-26A96397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30" y="1680729"/>
            <a:ext cx="7719140" cy="3496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60D65-8331-D081-D475-5078E1CE5434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4"/>
              </a:rPr>
              <a:t>I2DL: Prof. Niessner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8665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5942</TotalTime>
  <Words>2884</Words>
  <Application>Microsoft Macintosh PowerPoint</Application>
  <PresentationFormat>Widescreen</PresentationFormat>
  <Paragraphs>259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Montserrat</vt:lpstr>
      <vt:lpstr>Roboto</vt:lpstr>
      <vt:lpstr>Söhne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127</cp:revision>
  <dcterms:created xsi:type="dcterms:W3CDTF">2023-05-05T15:50:07Z</dcterms:created>
  <dcterms:modified xsi:type="dcterms:W3CDTF">2025-01-31T13:07:07Z</dcterms:modified>
</cp:coreProperties>
</file>